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7" r:id="rId2"/>
    <p:sldId id="378" r:id="rId3"/>
    <p:sldId id="379" r:id="rId4"/>
    <p:sldId id="281" r:id="rId5"/>
    <p:sldId id="351" r:id="rId6"/>
    <p:sldId id="283" r:id="rId7"/>
    <p:sldId id="284" r:id="rId8"/>
    <p:sldId id="328" r:id="rId9"/>
    <p:sldId id="329" r:id="rId10"/>
    <p:sldId id="287" r:id="rId11"/>
    <p:sldId id="290" r:id="rId12"/>
    <p:sldId id="291" r:id="rId13"/>
    <p:sldId id="292" r:id="rId14"/>
    <p:sldId id="293" r:id="rId15"/>
    <p:sldId id="262" r:id="rId16"/>
    <p:sldId id="348" r:id="rId17"/>
    <p:sldId id="349" r:id="rId18"/>
    <p:sldId id="350" r:id="rId19"/>
    <p:sldId id="288" r:id="rId20"/>
    <p:sldId id="353" r:id="rId21"/>
    <p:sldId id="354" r:id="rId22"/>
    <p:sldId id="352" r:id="rId23"/>
    <p:sldId id="277" r:id="rId24"/>
    <p:sldId id="278" r:id="rId25"/>
    <p:sldId id="375" r:id="rId26"/>
    <p:sldId id="355" r:id="rId27"/>
    <p:sldId id="364" r:id="rId28"/>
    <p:sldId id="366" r:id="rId29"/>
    <p:sldId id="334" r:id="rId30"/>
    <p:sldId id="346" r:id="rId31"/>
    <p:sldId id="347" r:id="rId32"/>
    <p:sldId id="335" r:id="rId33"/>
    <p:sldId id="295" r:id="rId34"/>
    <p:sldId id="297" r:id="rId35"/>
    <p:sldId id="298" r:id="rId36"/>
    <p:sldId id="300" r:id="rId37"/>
    <p:sldId id="371" r:id="rId38"/>
    <p:sldId id="372" r:id="rId39"/>
    <p:sldId id="308" r:id="rId40"/>
    <p:sldId id="301" r:id="rId41"/>
    <p:sldId id="336" r:id="rId42"/>
    <p:sldId id="358" r:id="rId43"/>
    <p:sldId id="315" r:id="rId44"/>
    <p:sldId id="333" r:id="rId45"/>
    <p:sldId id="316" r:id="rId46"/>
    <p:sldId id="332" r:id="rId47"/>
    <p:sldId id="331" r:id="rId48"/>
    <p:sldId id="377" r:id="rId49"/>
    <p:sldId id="357" r:id="rId50"/>
    <p:sldId id="317" r:id="rId51"/>
    <p:sldId id="359" r:id="rId52"/>
    <p:sldId id="367" r:id="rId53"/>
    <p:sldId id="368" r:id="rId54"/>
    <p:sldId id="369" r:id="rId55"/>
    <p:sldId id="370" r:id="rId56"/>
    <p:sldId id="380" r:id="rId57"/>
    <p:sldId id="302" r:id="rId58"/>
    <p:sldId id="342" r:id="rId59"/>
    <p:sldId id="343" r:id="rId60"/>
    <p:sldId id="344" r:id="rId61"/>
    <p:sldId id="360" r:id="rId62"/>
    <p:sldId id="303" r:id="rId63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8C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55"/>
    <p:restoredTop sz="94579"/>
  </p:normalViewPr>
  <p:slideViewPr>
    <p:cSldViewPr snapToGrid="0" snapToObjects="1">
      <p:cViewPr>
        <p:scale>
          <a:sx n="77" d="100"/>
          <a:sy n="77" d="100"/>
        </p:scale>
        <p:origin x="14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B1C6D-D0B2-A745-9A1B-1D937EEBE5A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C050A-29F2-7C47-BF77-A43858A197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57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E84C3-123A-B344-B552-BB4F33FCDD4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FDBDC-0A86-D642-ACA8-61D7FE256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75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9BEBD-B7C7-4D28-BC54-A2CD3A765DBD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8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lot of online decision problem can be modeled as an OCO, for example, capacity management of data centers -&gt; number of servers</a:t>
            </a:r>
            <a:r>
              <a:rPr lang="en-US" baseline="0" dirty="0" smtClean="0"/>
              <a:t> or virtual resource,  -&gt; adjust encoding bitrate to network condition, many </a:t>
            </a:r>
            <a:r>
              <a:rPr lang="en-US" baseline="0" dirty="0" err="1" smtClean="0"/>
              <a:t>Sigmetrics</a:t>
            </a:r>
            <a:r>
              <a:rPr lang="en-US" baseline="0" dirty="0" smtClean="0"/>
              <a:t> papers!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9BEBD-B7C7-4D28-BC54-A2CD3A765D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46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lot of online decision problem can be modeled as an OCO, for example, capacity management of data centers -&gt; number of servers</a:t>
            </a:r>
            <a:r>
              <a:rPr lang="en-US" baseline="0" dirty="0" smtClean="0"/>
              <a:t> or virtual resource,  -&gt; adjust encoding bitrate to network condition, many </a:t>
            </a:r>
            <a:r>
              <a:rPr lang="en-US" baseline="0" dirty="0" err="1" smtClean="0"/>
              <a:t>Sigmetrics</a:t>
            </a:r>
            <a:r>
              <a:rPr lang="en-US" baseline="0" dirty="0" smtClean="0"/>
              <a:t> papers!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9BEBD-B7C7-4D28-BC54-A2CD3A765D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55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FDBDC-0A86-D642-ACA8-61D7FE2564F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13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FDBDC-0A86-D642-ACA8-61D7FE2564F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95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FDBDC-0A86-D642-ACA8-61D7FE2564F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36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Travel, finance, cloud management …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FDBDC-0A86-D642-ACA8-61D7FE2564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1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Travel, finance, cloud management …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FDBDC-0A86-D642-ACA8-61D7FE2564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41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390F7-E384-44A8-84C7-75A4E0EFB8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00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390F7-E384-44A8-84C7-75A4E0EFB8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32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390F7-E384-44A8-84C7-75A4E0EFB8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74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Parameterized family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390F7-E384-44A8-84C7-75A4E0EFB8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16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lot of online decision problem can be modeled as an OCO, for example, capacity management of data centers -&gt; number of servers</a:t>
            </a:r>
            <a:r>
              <a:rPr lang="en-US" baseline="0" dirty="0" smtClean="0"/>
              <a:t> or virtual resource,  -&gt; adjust encoding bitrate to network condition, many </a:t>
            </a:r>
            <a:r>
              <a:rPr lang="en-US" baseline="0" dirty="0" err="1" smtClean="0"/>
              <a:t>Sigmetrics</a:t>
            </a:r>
            <a:r>
              <a:rPr lang="en-US" baseline="0" dirty="0" smtClean="0"/>
              <a:t> papers!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9BEBD-B7C7-4D28-BC54-A2CD3A765D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5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lot of online decision problem can be modeled as an OCO, for example, capacity management of data centers -&gt; number of servers</a:t>
            </a:r>
            <a:r>
              <a:rPr lang="en-US" baseline="0" dirty="0" smtClean="0"/>
              <a:t> or virtual resource,  -&gt; adjust encoding bitrate to network condition, many </a:t>
            </a:r>
            <a:r>
              <a:rPr lang="en-US" baseline="0" dirty="0" err="1" smtClean="0"/>
              <a:t>Sigmetrics</a:t>
            </a:r>
            <a:r>
              <a:rPr lang="en-US" baseline="0" dirty="0" smtClean="0"/>
              <a:t> papers!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9BEBD-B7C7-4D28-BC54-A2CD3A765D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99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8FCF9-1DD9-074F-8F4A-94802F9BA82A}" type="datetime1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18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26C40-B539-4843-A7AE-E67A2CA68367}" type="datetime1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50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E3B2E-9F49-0843-B300-3409A845EDB4}" type="datetime1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05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5D04-F3E8-2C47-82EB-8A4B0579FAF0}" type="datetime1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15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8FFB5-FBB6-2E4A-8176-1E04583A8217}" type="datetime1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84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5CB86-0892-584D-9D70-201042AD49A8}" type="datetime1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31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3805C-844C-5C4D-98D6-5733BC5AAA7A}" type="datetime1">
              <a:rPr lang="en-US" smtClean="0"/>
              <a:t>9/26/16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50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55743-CCE6-B840-9B6C-AC98823ED4E0}" type="datetime1">
              <a:rPr lang="en-US" smtClean="0"/>
              <a:t>9/26/16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13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877BC-B46A-1041-926A-454E1A725D16}" type="datetime1">
              <a:rPr lang="en-US" smtClean="0"/>
              <a:t>9/26/16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32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FBF5E-6F68-C241-BC05-D18CC127184E}" type="datetime1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2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93E5D-1736-7447-9FDB-C328C118FA2B}" type="datetime1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93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4B915-3400-6542-BD7E-D6A8C2776D7C}" type="datetime1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E88EB-1E6D-FC4D-87BD-5C20F5E6A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5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4" Type="http://schemas.openxmlformats.org/officeDocument/2006/relationships/image" Target="../media/image311.png"/><Relationship Id="rId5" Type="http://schemas.openxmlformats.org/officeDocument/2006/relationships/image" Target="../media/image273.png"/><Relationship Id="rId6" Type="http://schemas.openxmlformats.org/officeDocument/2006/relationships/image" Target="../media/image330.png"/><Relationship Id="rId7" Type="http://schemas.openxmlformats.org/officeDocument/2006/relationships/image" Target="../media/image21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2.png"/><Relationship Id="rId3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16.png"/><Relationship Id="rId5" Type="http://schemas.openxmlformats.org/officeDocument/2006/relationships/image" Target="../media/image291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4" Type="http://schemas.openxmlformats.org/officeDocument/2006/relationships/image" Target="../media/image2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4" Type="http://schemas.openxmlformats.org/officeDocument/2006/relationships/image" Target="../media/image56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4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4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12.png"/><Relationship Id="rId7" Type="http://schemas.openxmlformats.org/officeDocument/2006/relationships/image" Target="../media/image610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5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Relationship Id="rId3" Type="http://schemas.openxmlformats.org/officeDocument/2006/relationships/image" Target="../media/image3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2.png"/><Relationship Id="rId3" Type="http://schemas.openxmlformats.org/officeDocument/2006/relationships/image" Target="../media/image3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4" Type="http://schemas.openxmlformats.org/officeDocument/2006/relationships/image" Target="../media/image341.png"/><Relationship Id="rId5" Type="http://schemas.openxmlformats.org/officeDocument/2006/relationships/image" Target="../media/image4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4" Type="http://schemas.openxmlformats.org/officeDocument/2006/relationships/image" Target="../media/image471.png"/><Relationship Id="rId5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482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02.png"/><Relationship Id="rId5" Type="http://schemas.openxmlformats.org/officeDocument/2006/relationships/image" Target="../media/image110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22.png"/><Relationship Id="rId5" Type="http://schemas.openxmlformats.org/officeDocument/2006/relationships/image" Target="../media/image150.png"/><Relationship Id="rId6" Type="http://schemas.openxmlformats.org/officeDocument/2006/relationships/image" Target="../media/image160.png"/><Relationship Id="rId7" Type="http://schemas.openxmlformats.org/officeDocument/2006/relationships/image" Target="../media/image5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5" Type="http://schemas.openxmlformats.org/officeDocument/2006/relationships/image" Target="../media/image150.png"/><Relationship Id="rId6" Type="http://schemas.openxmlformats.org/officeDocument/2006/relationships/image" Target="../media/image300.png"/><Relationship Id="rId7" Type="http://schemas.openxmlformats.org/officeDocument/2006/relationships/image" Target="../media/image411.png"/><Relationship Id="rId8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2.png"/><Relationship Id="rId1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3" Type="http://schemas.openxmlformats.org/officeDocument/2006/relationships/image" Target="../media/image9.png"/><Relationship Id="rId4" Type="http://schemas.openxmlformats.org/officeDocument/2006/relationships/image" Target="../media/image201.png"/><Relationship Id="rId5" Type="http://schemas.openxmlformats.org/officeDocument/2006/relationships/image" Target="../media/image150.png"/><Relationship Id="rId6" Type="http://schemas.openxmlformats.org/officeDocument/2006/relationships/image" Target="../media/image300.png"/><Relationship Id="rId7" Type="http://schemas.openxmlformats.org/officeDocument/2006/relationships/image" Target="../media/image411.png"/><Relationship Id="rId8" Type="http://schemas.openxmlformats.org/officeDocument/2006/relationships/image" Target="../media/image430.png"/><Relationship Id="rId9" Type="http://schemas.openxmlformats.org/officeDocument/2006/relationships/image" Target="../media/image450.png"/><Relationship Id="rId10" Type="http://schemas.openxmlformats.org/officeDocument/2006/relationships/image" Target="../media/image491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0.png"/><Relationship Id="rId12" Type="http://schemas.openxmlformats.org/officeDocument/2006/relationships/image" Target="../media/image450.png"/><Relationship Id="rId14" Type="http://schemas.openxmlformats.org/officeDocument/2006/relationships/image" Target="../media/image55.png"/><Relationship Id="rId15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3" Type="http://schemas.openxmlformats.org/officeDocument/2006/relationships/image" Target="../media/image9.png"/><Relationship Id="rId4" Type="http://schemas.openxmlformats.org/officeDocument/2006/relationships/image" Target="../media/image201.png"/><Relationship Id="rId5" Type="http://schemas.openxmlformats.org/officeDocument/2006/relationships/image" Target="../media/image150.png"/><Relationship Id="rId6" Type="http://schemas.openxmlformats.org/officeDocument/2006/relationships/image" Target="../media/image300.png"/><Relationship Id="rId7" Type="http://schemas.openxmlformats.org/officeDocument/2006/relationships/image" Target="../media/image411.png"/><Relationship Id="rId10" Type="http://schemas.openxmlformats.org/officeDocument/2006/relationships/image" Target="../media/image541.png"/></Relationships>
</file>

<file path=ppt/slides/_rels/slide39.xml.rels><?xml version="1.0" encoding="UTF-8" standalone="yes"?>
<Relationships xmlns="http://schemas.openxmlformats.org/package/2006/relationships"><Relationship Id="rId12" Type="http://schemas.openxmlformats.org/officeDocument/2006/relationships/image" Target="../media/image480.png"/><Relationship Id="rId13" Type="http://schemas.openxmlformats.org/officeDocument/2006/relationships/image" Target="../media/image411.png"/><Relationship Id="rId14" Type="http://schemas.openxmlformats.org/officeDocument/2006/relationships/image" Target="../media/image460.png"/><Relationship Id="rId15" Type="http://schemas.openxmlformats.org/officeDocument/2006/relationships/image" Target="../media/image511.png"/><Relationship Id="rId17" Type="http://schemas.openxmlformats.org/officeDocument/2006/relationships/image" Target="../media/image501.png"/><Relationship Id="rId18" Type="http://schemas.openxmlformats.org/officeDocument/2006/relationships/image" Target="../media/image553.png"/><Relationship Id="rId19" Type="http://schemas.openxmlformats.org/officeDocument/2006/relationships/image" Target="../media/image4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3" Type="http://schemas.openxmlformats.org/officeDocument/2006/relationships/image" Target="../media/image9.png"/><Relationship Id="rId4" Type="http://schemas.openxmlformats.org/officeDocument/2006/relationships/image" Target="../media/image201.png"/><Relationship Id="rId5" Type="http://schemas.openxmlformats.org/officeDocument/2006/relationships/image" Target="../media/image150.png"/><Relationship Id="rId6" Type="http://schemas.openxmlformats.org/officeDocument/2006/relationships/image" Target="../media/image3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0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1.png"/><Relationship Id="rId3" Type="http://schemas.openxmlformats.org/officeDocument/2006/relationships/image" Target="../media/image55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1.png"/><Relationship Id="rId3" Type="http://schemas.openxmlformats.org/officeDocument/2006/relationships/image" Target="../media/image5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1.png"/><Relationship Id="rId3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1.png"/><Relationship Id="rId3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1.png"/><Relationship Id="rId3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5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50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2.png"/><Relationship Id="rId3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1.png"/><Relationship Id="rId3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3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4" Type="http://schemas.openxmlformats.org/officeDocument/2006/relationships/image" Target="../media/image72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4" Type="http://schemas.openxmlformats.org/officeDocument/2006/relationships/image" Target="../media/image80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tiff"/><Relationship Id="rId13" Type="http://schemas.openxmlformats.org/officeDocument/2006/relationships/image" Target="../media/image23.png"/><Relationship Id="rId14" Type="http://schemas.openxmlformats.org/officeDocument/2006/relationships/image" Target="../media/image25.png"/><Relationship Id="rId15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1.png"/><Relationship Id="rId4" Type="http://schemas.openxmlformats.org/officeDocument/2006/relationships/image" Target="../media/image161.png"/><Relationship Id="rId5" Type="http://schemas.openxmlformats.org/officeDocument/2006/relationships/image" Target="../media/image3100.png"/><Relationship Id="rId6" Type="http://schemas.openxmlformats.org/officeDocument/2006/relationships/image" Target="../media/image3120.png"/><Relationship Id="rId7" Type="http://schemas.openxmlformats.org/officeDocument/2006/relationships/image" Target="../media/image203.png"/><Relationship Id="rId8" Type="http://schemas.openxmlformats.org/officeDocument/2006/relationships/image" Target="../media/image212.png"/><Relationship Id="rId9" Type="http://schemas.openxmlformats.org/officeDocument/2006/relationships/image" Target="../media/image22.png"/><Relationship Id="rId10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8.png"/><Relationship Id="rId13" Type="http://schemas.openxmlformats.org/officeDocument/2006/relationships/image" Target="../media/image26.png"/><Relationship Id="rId14" Type="http://schemas.openxmlformats.org/officeDocument/2006/relationships/image" Target="../media/image18.tiff"/><Relationship Id="rId15" Type="http://schemas.openxmlformats.org/officeDocument/2006/relationships/image" Target="../media/image19.tiff"/><Relationship Id="rId17" Type="http://schemas.openxmlformats.org/officeDocument/2006/relationships/image" Target="../media/image243.png"/><Relationship Id="rId18" Type="http://schemas.openxmlformats.org/officeDocument/2006/relationships/image" Target="../media/image19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5" Type="http://schemas.openxmlformats.org/officeDocument/2006/relationships/image" Target="../media/image3100.png"/><Relationship Id="rId6" Type="http://schemas.openxmlformats.org/officeDocument/2006/relationships/image" Target="../media/image3120.png"/><Relationship Id="rId7" Type="http://schemas.openxmlformats.org/officeDocument/2006/relationships/image" Target="../media/image27.png"/><Relationship Id="rId10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2.png"/><Relationship Id="rId12" Type="http://schemas.openxmlformats.org/officeDocument/2006/relationships/image" Target="../media/image32.png"/><Relationship Id="rId14" Type="http://schemas.openxmlformats.org/officeDocument/2006/relationships/image" Target="../media/image242.png"/><Relationship Id="rId15" Type="http://schemas.openxmlformats.org/officeDocument/2006/relationships/image" Target="../media/image18.tiff"/><Relationship Id="rId16" Type="http://schemas.openxmlformats.org/officeDocument/2006/relationships/image" Target="../media/image19.tiff"/><Relationship Id="rId18" Type="http://schemas.openxmlformats.org/officeDocument/2006/relationships/image" Target="../media/image262.png"/><Relationship Id="rId19" Type="http://schemas.openxmlformats.org/officeDocument/2006/relationships/image" Target="../media/image33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5" Type="http://schemas.openxmlformats.org/officeDocument/2006/relationships/image" Target="../media/image3100.png"/><Relationship Id="rId6" Type="http://schemas.openxmlformats.org/officeDocument/2006/relationships/image" Target="../media/image184.png"/><Relationship Id="rId7" Type="http://schemas.openxmlformats.org/officeDocument/2006/relationships/image" Target="../media/image31.png"/><Relationship Id="rId9" Type="http://schemas.openxmlformats.org/officeDocument/2006/relationships/image" Target="../media/image140.png"/><Relationship Id="rId10" Type="http://schemas.openxmlformats.org/officeDocument/2006/relationships/image" Target="../media/image2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5714" y="1141413"/>
            <a:ext cx="10628086" cy="2387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Using Predictions in Online Optimization: Looking Forward with an Eye on the Past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59188"/>
            <a:ext cx="9144000" cy="102221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Niangjun Chen </a:t>
            </a:r>
            <a:endParaRPr lang="en-US" sz="28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dirty="0" smtClean="0"/>
              <a:t>Joint work with Joshua </a:t>
            </a:r>
            <a:r>
              <a:rPr lang="en-US" sz="2000" dirty="0" err="1" smtClean="0"/>
              <a:t>Comden</a:t>
            </a:r>
            <a:r>
              <a:rPr lang="en-US" sz="2000" dirty="0" smtClean="0"/>
              <a:t>, </a:t>
            </a:r>
            <a:r>
              <a:rPr lang="en-US" sz="2000" dirty="0" err="1" smtClean="0"/>
              <a:t>Zhenhua</a:t>
            </a:r>
            <a:r>
              <a:rPr lang="en-US" sz="2000" dirty="0" smtClean="0"/>
              <a:t> Liu, </a:t>
            </a:r>
            <a:r>
              <a:rPr lang="en-US" sz="2000" dirty="0" err="1" smtClean="0"/>
              <a:t>Anshul</a:t>
            </a:r>
            <a:r>
              <a:rPr lang="en-US" sz="2000" dirty="0" smtClean="0"/>
              <a:t> Gandhi, and Adam Wierman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pic>
        <p:nvPicPr>
          <p:cNvPr id="7" name="Picture 2" descr="https://encrypted-tbn3.gstatic.com/images?q=tbn:ANd9GcRs4KTU8d1MNiuoNdJ9glH-q8QM7tg2mU-s0IZ8xi8lvKS4_PYU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8660" y="4776435"/>
            <a:ext cx="1975104" cy="197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0254" y="4778005"/>
            <a:ext cx="1971964" cy="197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5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104041" y="2232110"/>
                <a:ext cx="4534446" cy="988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𝐹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𝑡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latin typeface="Cambria Math"/>
                            </a:rPr>
                            <m:t>‖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‖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041" y="2232110"/>
                <a:ext cx="4534446" cy="9884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3673028" y="2917824"/>
            <a:ext cx="1694904" cy="586942"/>
            <a:chOff x="4423468" y="3518894"/>
            <a:chExt cx="1694904" cy="586942"/>
          </a:xfrm>
        </p:grpSpPr>
        <p:sp>
          <p:nvSpPr>
            <p:cNvPr id="34" name="Left Brace 33"/>
            <p:cNvSpPr/>
            <p:nvPr/>
          </p:nvSpPr>
          <p:spPr>
            <a:xfrm rot="16200000">
              <a:off x="5163467" y="2778895"/>
              <a:ext cx="214905" cy="1694904"/>
            </a:xfrm>
            <a:prstGeom prst="leftBrace">
              <a:avLst>
                <a:gd name="adj1" fmla="val 87837"/>
                <a:gd name="adj2" fmla="val 50000"/>
              </a:avLst>
            </a:prstGeom>
            <a:ln w="38100"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466764" y="3705726"/>
              <a:ext cx="16516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/>
                  </a:solidFill>
                </a:rPr>
                <a:t>switching cost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052117" y="1678679"/>
            <a:ext cx="1414271" cy="461665"/>
            <a:chOff x="326132" y="2066756"/>
            <a:chExt cx="1414271" cy="461665"/>
          </a:xfrm>
        </p:grpSpPr>
        <p:sp>
          <p:nvSpPr>
            <p:cNvPr id="37" name="TextBox 36"/>
            <p:cNvSpPr txBox="1"/>
            <p:nvPr/>
          </p:nvSpPr>
          <p:spPr>
            <a:xfrm>
              <a:off x="775074" y="2066756"/>
              <a:ext cx="9653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/>
                  </a:solidFill>
                </a:rPr>
                <a:t>online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 flipV="1">
              <a:off x="326132" y="2289260"/>
              <a:ext cx="522094" cy="2234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104041" y="1602639"/>
                <a:ext cx="29143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041" y="1602639"/>
                <a:ext cx="2914323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1546160" y="2917825"/>
            <a:ext cx="1372020" cy="684668"/>
            <a:chOff x="1440554" y="1786721"/>
            <a:chExt cx="1372020" cy="684668"/>
          </a:xfrm>
        </p:grpSpPr>
        <p:grpSp>
          <p:nvGrpSpPr>
            <p:cNvPr id="42" name="Group 41"/>
            <p:cNvGrpSpPr/>
            <p:nvPr/>
          </p:nvGrpSpPr>
          <p:grpSpPr>
            <a:xfrm>
              <a:off x="1908096" y="1786721"/>
              <a:ext cx="904478" cy="684668"/>
              <a:chOff x="2955372" y="3368577"/>
              <a:chExt cx="904478" cy="684668"/>
            </a:xfrm>
          </p:grpSpPr>
          <p:cxnSp>
            <p:nvCxnSpPr>
              <p:cNvPr id="44" name="Straight Arrow Connector 43"/>
              <p:cNvCxnSpPr/>
              <p:nvPr/>
            </p:nvCxnSpPr>
            <p:spPr>
              <a:xfrm flipH="1" flipV="1">
                <a:off x="3166701" y="3368577"/>
                <a:ext cx="108015" cy="432627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 w="med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2955372" y="3653135"/>
                <a:ext cx="9044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2"/>
                    </a:solidFill>
                  </a:rPr>
                  <a:t>convex</a:t>
                </a:r>
              </a:p>
            </p:txBody>
          </p:sp>
        </p:grpSp>
        <p:cxnSp>
          <p:nvCxnSpPr>
            <p:cNvPr id="43" name="Straight Arrow Connector 42"/>
            <p:cNvCxnSpPr>
              <a:stCxn id="45" idx="1"/>
            </p:cNvCxnSpPr>
            <p:nvPr/>
          </p:nvCxnSpPr>
          <p:spPr>
            <a:xfrm flipH="1" flipV="1">
              <a:off x="1440554" y="1939122"/>
              <a:ext cx="467542" cy="332212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convex optimization </a:t>
            </a:r>
            <a:r>
              <a:rPr lang="en-US" dirty="0" smtClean="0">
                <a:solidFill>
                  <a:schemeClr val="accent1"/>
                </a:solidFill>
              </a:rPr>
              <a:t>using predictions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270440" y="2374857"/>
            <a:ext cx="3980025" cy="1790542"/>
            <a:chOff x="2270440" y="2374857"/>
            <a:chExt cx="3980025" cy="1790542"/>
          </a:xfrm>
        </p:grpSpPr>
        <p:sp>
          <p:nvSpPr>
            <p:cNvPr id="22" name="Rectangle 21"/>
            <p:cNvSpPr/>
            <p:nvPr/>
          </p:nvSpPr>
          <p:spPr>
            <a:xfrm>
              <a:off x="2270440" y="2374857"/>
              <a:ext cx="1100824" cy="557667"/>
            </a:xfrm>
            <a:prstGeom prst="rect">
              <a:avLst/>
            </a:prstGeom>
            <a:ln w="762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3601406" y="3457513"/>
                  <a:ext cx="2649059" cy="707886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solidFill>
                        <a:schemeClr val="accent2"/>
                      </a:solidFill>
                    </a:rPr>
                    <a:t>e.g. online tracking cost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2000" i="1" dirty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dirty="0" err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err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 dirty="0" err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000" i="1" dirty="0" err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i="1" dirty="0" err="1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dirty="0" err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 dirty="0" err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1406" y="3457513"/>
                  <a:ext cx="2649059" cy="70788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050" t="-2479" r="-911" b="-1653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/>
            <p:cNvCxnSpPr/>
            <p:nvPr/>
          </p:nvCxnSpPr>
          <p:spPr>
            <a:xfrm flipH="1" flipV="1">
              <a:off x="3159548" y="2942283"/>
              <a:ext cx="403758" cy="100337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38487" y="4445259"/>
              <a:ext cx="5544006" cy="190271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829"/>
                    <a:gridCol w="834875"/>
                    <a:gridCol w="953685"/>
                    <a:gridCol w="914400"/>
                    <a:gridCol w="487680"/>
                    <a:gridCol w="1621537"/>
                  </a:tblGrid>
                  <a:tr h="305578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Time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Information Available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Decision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216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1|0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2|0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3|0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 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216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2|1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3|1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055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3|2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dirty="0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055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n-lt"/>
                            </a:rPr>
                            <a:t>4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dirty="0" smtClean="0"/>
                            <a:t>  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5675302"/>
                  </p:ext>
                </p:extLst>
              </p:nvPr>
            </p:nvGraphicFramePr>
            <p:xfrm>
              <a:off x="5638487" y="4445259"/>
              <a:ext cx="5544006" cy="190271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829"/>
                    <a:gridCol w="834875"/>
                    <a:gridCol w="953685"/>
                    <a:gridCol w="914400"/>
                    <a:gridCol w="487680"/>
                    <a:gridCol w="1621537"/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Time</a:t>
                          </a:r>
                          <a:endParaRPr lang="en-US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Information Available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Decision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390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87591" t="-101563" r="-478102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63694" t="-101563" r="-317197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276000" t="-101563" r="-232000" b="-3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 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242481" t="-101563" r="-376" b="-318750"/>
                          </a:stretch>
                        </a:blipFill>
                      </a:tcPr>
                    </a:tc>
                  </a:tr>
                  <a:tr h="390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87591" t="-198462" r="-478102" b="-2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63694" t="-198462" r="-317197" b="-2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276000" t="-198462" r="-232000" b="-21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242481" t="-198462" r="-376" b="-213846"/>
                          </a:stretch>
                        </a:blipFill>
                      </a:tcPr>
                    </a:tc>
                  </a:tr>
                  <a:tr h="3903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87591" t="-303125" r="-478102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63694" t="-303125" r="-317197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276000" t="-303125" r="-232000" b="-1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242481" t="-303125" r="-376" b="-117188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n-lt"/>
                            </a:rPr>
                            <a:t>4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87591" t="-430000" r="-478102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163694" t="-430000" r="-317197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276000" t="-430000" r="-232000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6"/>
                          <a:stretch>
                            <a:fillRect l="-242481" t="-430000" r="-376" b="-25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21" name="Group 20"/>
          <p:cNvGrpSpPr/>
          <p:nvPr/>
        </p:nvGrpSpPr>
        <p:grpSpPr>
          <a:xfrm>
            <a:off x="1243584" y="2942283"/>
            <a:ext cx="4222804" cy="2008567"/>
            <a:chOff x="1243584" y="2942283"/>
            <a:chExt cx="4222804" cy="2008567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2840204" y="2942283"/>
              <a:ext cx="325663" cy="156746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243584" y="4523232"/>
                  <a:ext cx="4222804" cy="427618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 smtClean="0">
                      <a:solidFill>
                        <a:schemeClr val="accent2"/>
                      </a:solidFill>
                    </a:rPr>
                    <a:t>Given prediction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2000" dirty="0" smtClean="0">
                      <a:solidFill>
                        <a:schemeClr val="accent2"/>
                      </a:solidFill>
                    </a:rPr>
                    <a:t>at time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</m:sSub>
                    </m:oMath>
                  </a14:m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3584" y="4523232"/>
                  <a:ext cx="4222804" cy="42761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46" t="-82667" b="-101333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Rectangle 6"/>
          <p:cNvSpPr/>
          <p:nvPr/>
        </p:nvSpPr>
        <p:spPr>
          <a:xfrm>
            <a:off x="5638487" y="5232400"/>
            <a:ext cx="5562913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638487" y="5654675"/>
            <a:ext cx="5562913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790887" y="5927725"/>
            <a:ext cx="5562913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179585" y="1712913"/>
                <a:ext cx="500290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tx1"/>
                    </a:solidFill>
                  </a:rPr>
                  <a:t>Goal: minimize competitive difference </a:t>
                </a:r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cost</m:t>
                    </m:r>
                    <m:r>
                      <a:rPr lang="en-US" sz="2400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𝐴𝐿𝐺</m:t>
                    </m:r>
                    <m:r>
                      <a:rPr lang="en-US" sz="2400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) – </m:t>
                    </m:r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cost</m:t>
                    </m:r>
                    <m:r>
                      <a:rPr lang="en-US" sz="2400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𝑂𝑃𝑇</m:t>
                    </m:r>
                    <m:r>
                      <a:rPr lang="en-US" sz="2400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85" y="1712913"/>
                <a:ext cx="5002908" cy="830997"/>
              </a:xfrm>
              <a:prstGeom prst="rect">
                <a:avLst/>
              </a:prstGeom>
              <a:blipFill rotWithShape="0">
                <a:blip r:embed="rId8"/>
                <a:stretch>
                  <a:fillRect l="-1951" t="-13971" r="-976" b="-72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16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0" grpId="0" animBg="1"/>
      <p:bldP spid="31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noise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168706" y="2571050"/>
            <a:ext cx="2879774" cy="1070909"/>
            <a:chOff x="3793590" y="2370548"/>
            <a:chExt cx="2443116" cy="877654"/>
          </a:xfrm>
        </p:grpSpPr>
        <p:sp>
          <p:nvSpPr>
            <p:cNvPr id="5" name="Right Brace 4"/>
            <p:cNvSpPr/>
            <p:nvPr/>
          </p:nvSpPr>
          <p:spPr>
            <a:xfrm rot="5400000">
              <a:off x="4812399" y="1351739"/>
              <a:ext cx="405498" cy="2443116"/>
            </a:xfrm>
            <a:prstGeom prst="rightBrace">
              <a:avLst>
                <a:gd name="adj1" fmla="val 88798"/>
                <a:gd name="adj2" fmla="val 50000"/>
              </a:avLst>
            </a:prstGeom>
            <a:ln w="381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03901" y="2819401"/>
              <a:ext cx="2115578" cy="42880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prediction error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80638" y="2447481"/>
            <a:ext cx="4476546" cy="2092329"/>
            <a:chOff x="2273093" y="2162691"/>
            <a:chExt cx="4476546" cy="2092329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3032760" y="2162691"/>
              <a:ext cx="0" cy="1179335"/>
            </a:xfrm>
            <a:prstGeom prst="straightConnector1">
              <a:avLst/>
            </a:prstGeom>
            <a:ln w="38100">
              <a:solidFill>
                <a:schemeClr val="accent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273093" y="3300913"/>
                  <a:ext cx="4476546" cy="9541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Prediction for </a:t>
                  </a:r>
                  <a:r>
                    <a:rPr lang="en-US" sz="2800" dirty="0">
                      <a:solidFill>
                        <a:schemeClr val="accent1"/>
                      </a:solidFill>
                    </a:rPr>
                    <a:t>time </a:t>
                  </a:r>
                  <a14:m>
                    <m:oMath xmlns:m="http://schemas.openxmlformats.org/officeDocument/2006/math">
                      <m:r>
                        <a:rPr lang="en-US" sz="2800" i="1">
                          <a:solidFill>
                            <a:schemeClr val="accent1"/>
                          </a:solidFill>
                          <a:latin typeface="Cambria Math"/>
                        </a:rPr>
                        <m:t>𝑡</m:t>
                      </m:r>
                    </m:oMath>
                  </a14:m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 given to </a:t>
                  </a:r>
                </a:p>
                <a:p>
                  <a:r>
                    <a:rPr lang="en-US" sz="2800" dirty="0" smtClean="0">
                      <a:solidFill>
                        <a:schemeClr val="accent1"/>
                      </a:solidFill>
                    </a:rPr>
                    <a:t>algorithm at time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a14:m>
                  <a:endParaRPr lang="en-US" sz="2800" dirty="0" err="1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093" y="3300913"/>
                  <a:ext cx="4476546" cy="95410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861" t="-5732" r="-1771" b="-17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520440" y="1727484"/>
                <a:ext cx="4649606" cy="843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𝜏</m:t>
                          </m:r>
                        </m:sub>
                      </m:sSub>
                      <m:r>
                        <a:rPr lang="en-US" sz="240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𝜏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440" y="1727484"/>
                <a:ext cx="4649606" cy="84356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2660600" y="2328672"/>
            <a:ext cx="6372194" cy="900533"/>
            <a:chOff x="2660600" y="2328672"/>
            <a:chExt cx="6372194" cy="900533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3816096" y="2328672"/>
              <a:ext cx="0" cy="48977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660600" y="2705985"/>
              <a:ext cx="63721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/>
                  </a:solidFill>
                </a:rPr>
                <a:t>Realization that algorithm is trying to track</a:t>
              </a:r>
              <a:endParaRPr lang="en-US" sz="28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43809" y="1291295"/>
            <a:ext cx="500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[</a:t>
            </a:r>
            <a:r>
              <a:rPr lang="en-US" dirty="0" err="1" smtClean="0">
                <a:solidFill>
                  <a:schemeClr val="accent1"/>
                </a:solidFill>
              </a:rPr>
              <a:t>Gan</a:t>
            </a:r>
            <a:r>
              <a:rPr lang="en-US" dirty="0" smtClean="0">
                <a:solidFill>
                  <a:schemeClr val="accent1"/>
                </a:solidFill>
              </a:rPr>
              <a:t> et al 2013] [Chen et al 2014] [Chen et al 2015]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24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20440" y="1727484"/>
                <a:ext cx="4649606" cy="843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𝜏</m:t>
                          </m:r>
                        </m:sub>
                      </m:sSub>
                      <m:r>
                        <a:rPr lang="en-US" sz="240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𝜏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440" y="1727484"/>
                <a:ext cx="4649606" cy="8435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6731892" y="1455230"/>
            <a:ext cx="1962268" cy="936422"/>
            <a:chOff x="5329812" y="2102320"/>
            <a:chExt cx="1962268" cy="936422"/>
          </a:xfrm>
        </p:grpSpPr>
        <p:sp>
          <p:nvSpPr>
            <p:cNvPr id="10" name="Rectangle 9"/>
            <p:cNvSpPr/>
            <p:nvPr/>
          </p:nvSpPr>
          <p:spPr>
            <a:xfrm>
              <a:off x="5960660" y="2575560"/>
              <a:ext cx="677422" cy="463182"/>
            </a:xfrm>
            <a:prstGeom prst="rect">
              <a:avLst/>
            </a:prstGeom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29812" y="2102320"/>
              <a:ext cx="19622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Per-step noise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 rot="21586380">
            <a:off x="5039170" y="3228098"/>
            <a:ext cx="5215815" cy="1543769"/>
            <a:chOff x="1991284" y="3135249"/>
            <a:chExt cx="5215815" cy="1543769"/>
          </a:xfrm>
        </p:grpSpPr>
        <p:sp>
          <p:nvSpPr>
            <p:cNvPr id="5" name="Rectangle 4"/>
            <p:cNvSpPr/>
            <p:nvPr/>
          </p:nvSpPr>
          <p:spPr>
            <a:xfrm>
              <a:off x="1991284" y="3209280"/>
              <a:ext cx="521581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2"/>
                  </a:solidFill>
                </a:rPr>
                <a:t>How much uncertainty is there one step ahead?</a:t>
              </a:r>
              <a:endParaRPr lang="en-US" sz="2000" u="sng" dirty="0">
                <a:solidFill>
                  <a:schemeClr val="accent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820" y="3500533"/>
                  <a:ext cx="4572000" cy="430118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|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(0)</m:t>
                        </m:r>
                        <m:r>
                          <a:rPr lang="en-US" sz="2000" i="1">
                            <a:solidFill>
                              <a:schemeClr val="accent1"/>
                            </a:solidFill>
                            <a:latin typeface="Cambria Math"/>
                          </a:rPr>
                          <m:t>𝑒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accent1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820" y="3500533"/>
                  <a:ext cx="4572000" cy="43011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096555" y="3857277"/>
                  <a:ext cx="483517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>
                      <a:solidFill>
                        <a:schemeClr val="accent1"/>
                      </a:solidFill>
                    </a:rPr>
                    <a:t>where </a:t>
                  </a:r>
                  <a14:m>
                    <m:oMath xmlns:m="http://schemas.openxmlformats.org/officeDocument/2006/math"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accent1"/>
                      </a:solidFill>
                    </a:rPr>
                    <a:t> are white, mean zero (</a:t>
                  </a:r>
                  <a:r>
                    <a:rPr lang="en-US" sz="2000" dirty="0" smtClean="0">
                      <a:solidFill>
                        <a:schemeClr val="accent1"/>
                      </a:solidFill>
                    </a:rPr>
                    <a:t>unbiased) </a:t>
                  </a:r>
                </a:p>
                <a:p>
                  <a:r>
                    <a:rPr lang="en-US" sz="2000" dirty="0" smtClean="0">
                      <a:solidFill>
                        <a:schemeClr val="accent1"/>
                      </a:solidFill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accent1"/>
                              </a:solidFill>
                              <a:latin typeface="Cambria Math"/>
                            </a:rPr>
                            <m:t>0</m:t>
                          </m:r>
                        </m:e>
                      </m:d>
                    </m:oMath>
                  </a14:m>
                  <a:r>
                    <a:rPr lang="en-US" sz="2000" dirty="0">
                      <a:solidFill>
                        <a:schemeClr val="accent1"/>
                      </a:solidFill>
                    </a:rPr>
                    <a:t>= </a:t>
                  </a:r>
                  <a:r>
                    <a:rPr lang="en-US" sz="2000" dirty="0" smtClean="0">
                      <a:solidFill>
                        <a:schemeClr val="accent1"/>
                      </a:solidFill>
                    </a:rPr>
                    <a:t>1,  </a:t>
                  </a:r>
                  <a14:m>
                    <m:oMath xmlns:m="http://schemas.openxmlformats.org/officeDocument/2006/math"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𝑒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20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555" y="3857277"/>
                  <a:ext cx="4835170" cy="70788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258" t="-4167" r="-377" b="-1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2105103" y="3135249"/>
              <a:ext cx="5096923" cy="1543769"/>
            </a:xfrm>
            <a:prstGeom prst="rect">
              <a:avLst/>
            </a:prstGeom>
            <a:ln w="12700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endParaRPr lang="en-US" sz="2400" dirty="0"/>
            </a:p>
          </p:txBody>
        </p:sp>
      </p:grpSp>
      <p:cxnSp>
        <p:nvCxnSpPr>
          <p:cNvPr id="16" name="Straight Arrow Connector 15"/>
          <p:cNvCxnSpPr>
            <a:stCxn id="10" idx="2"/>
            <a:endCxn id="8" idx="0"/>
          </p:cNvCxnSpPr>
          <p:nvPr/>
        </p:nvCxnSpPr>
        <p:spPr>
          <a:xfrm flipH="1">
            <a:off x="7698393" y="2391652"/>
            <a:ext cx="3058" cy="83623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Prediction noise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43809" y="1291295"/>
            <a:ext cx="500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[</a:t>
            </a:r>
            <a:r>
              <a:rPr lang="en-US" dirty="0" err="1" smtClean="0">
                <a:solidFill>
                  <a:schemeClr val="accent1"/>
                </a:solidFill>
              </a:rPr>
              <a:t>Gan</a:t>
            </a:r>
            <a:r>
              <a:rPr lang="en-US" dirty="0" smtClean="0">
                <a:solidFill>
                  <a:schemeClr val="accent1"/>
                </a:solidFill>
              </a:rPr>
              <a:t> et al 2013] [Chen et al 2014] [Chen et al 2015]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52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520440" y="1727484"/>
                <a:ext cx="4649606" cy="843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𝜏</m:t>
                          </m:r>
                        </m:sub>
                      </m:sSub>
                      <m:r>
                        <a:rPr lang="en-US" sz="240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𝜏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440" y="1727484"/>
                <a:ext cx="4649606" cy="8435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618710" y="1478374"/>
            <a:ext cx="2464970" cy="905049"/>
            <a:chOff x="4189624" y="2118453"/>
            <a:chExt cx="2464970" cy="905049"/>
          </a:xfrm>
        </p:grpSpPr>
        <p:sp>
          <p:nvSpPr>
            <p:cNvPr id="10" name="Rectangle 9"/>
            <p:cNvSpPr/>
            <p:nvPr/>
          </p:nvSpPr>
          <p:spPr>
            <a:xfrm>
              <a:off x="4861208" y="2560320"/>
              <a:ext cx="1160411" cy="463182"/>
            </a:xfrm>
            <a:prstGeom prst="rect">
              <a:avLst/>
            </a:prstGeom>
            <a:ln w="762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89624" y="2118453"/>
              <a:ext cx="246497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2"/>
                  </a:solidFill>
                </a:rPr>
                <a:t>   Weighting factor</a:t>
              </a:r>
              <a:br>
                <a:rPr lang="en-US" sz="2400" dirty="0">
                  <a:solidFill>
                    <a:schemeClr val="accent2"/>
                  </a:solidFill>
                </a:rPr>
              </a:br>
              <a:endParaRPr lang="en-US" sz="24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32908" y="2383423"/>
            <a:ext cx="4572000" cy="1664831"/>
            <a:chOff x="4732908" y="2383423"/>
            <a:chExt cx="4572000" cy="16648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/>
                <p:cNvSpPr/>
                <p:nvPr/>
              </p:nvSpPr>
              <p:spPr>
                <a:xfrm>
                  <a:off x="4732908" y="3340368"/>
                  <a:ext cx="4572000" cy="707886"/>
                </a:xfrm>
                <a:prstGeom prst="rect">
                  <a:avLst/>
                </a:prstGeom>
                <a:ln>
                  <a:solidFill>
                    <a:schemeClr val="tx2"/>
                  </a:solidFill>
                </a:ln>
              </p:spPr>
              <p:txBody>
                <a:bodyPr>
                  <a:spAutoFit/>
                </a:bodyPr>
                <a:lstStyle/>
                <a:p>
                  <a:r>
                    <a:rPr lang="en-US" sz="2000" dirty="0" smtClean="0">
                      <a:solidFill>
                        <a:schemeClr val="accent2"/>
                      </a:solidFill>
                    </a:rPr>
                    <a:t>How important is the noise at time  </a:t>
                  </a:r>
                  <a14:m>
                    <m:oMath xmlns:m="http://schemas.openxmlformats.org/officeDocument/2006/math"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/>
                        </a:rPr>
                        <m:t>𝑠</m:t>
                      </m:r>
                    </m:oMath>
                  </a14:m>
                  <a:r>
                    <a:rPr lang="en-US" sz="2000" dirty="0">
                      <a:solidFill>
                        <a:schemeClr val="accent2"/>
                      </a:solidFill>
                    </a:rPr>
                    <a:t> </a:t>
                  </a:r>
                  <a:br>
                    <a:rPr lang="en-US" sz="2000" dirty="0">
                      <a:solidFill>
                        <a:schemeClr val="accent2"/>
                      </a:solidFill>
                    </a:rPr>
                  </a:br>
                  <a:r>
                    <a:rPr lang="en-US" sz="2000" dirty="0">
                      <a:solidFill>
                        <a:schemeClr val="accent2"/>
                      </a:solidFill>
                    </a:rPr>
                    <a:t>for the prediction of </a:t>
                  </a:r>
                  <a14:m>
                    <m:oMath xmlns:m="http://schemas.openxmlformats.org/officeDocument/2006/math"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/>
                        </a:rPr>
                        <m:t>𝑡</m:t>
                      </m:r>
                    </m:oMath>
                  </a14:m>
                  <a:r>
                    <a:rPr lang="en-US" sz="2000" dirty="0" smtClean="0">
                      <a:solidFill>
                        <a:schemeClr val="accent2"/>
                      </a:solidFill>
                    </a:rPr>
                    <a:t>?</a:t>
                  </a:r>
                  <a:endParaRPr lang="en-US" sz="20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908" y="3340368"/>
                  <a:ext cx="4572000" cy="70788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97" t="-4237" b="-13559"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/>
            <p:cNvCxnSpPr>
              <a:stCxn id="10" idx="2"/>
            </p:cNvCxnSpPr>
            <p:nvPr/>
          </p:nvCxnSpPr>
          <p:spPr>
            <a:xfrm flipH="1">
              <a:off x="6864096" y="2383423"/>
              <a:ext cx="6404" cy="956945"/>
            </a:xfrm>
            <a:prstGeom prst="straightConnector1">
              <a:avLst/>
            </a:prstGeom>
            <a:ln w="7620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Prediction noise model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596129"/>
            <a:ext cx="2513376" cy="1885032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2094888" y="3559300"/>
            <a:ext cx="0" cy="170810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720843" y="5328602"/>
                <a:ext cx="748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𝑡</m:t>
                      </m:r>
                      <m:r>
                        <a:rPr lang="en-US" i="1" dirty="0" smtClean="0">
                          <a:latin typeface="Cambria Math" charset="0"/>
                        </a:rPr>
                        <m:t>=</m:t>
                      </m:r>
                      <m:r>
                        <a:rPr lang="en-US" i="1" dirty="0" smtClean="0"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843" y="5328602"/>
                <a:ext cx="74809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>
            <a:off x="2094888" y="4235066"/>
            <a:ext cx="0" cy="663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394860" y="4311813"/>
                <a:ext cx="2486257" cy="42774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𝜎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+…+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860" y="4311813"/>
                <a:ext cx="2486257" cy="427746"/>
              </a:xfrm>
              <a:prstGeom prst="rect">
                <a:avLst/>
              </a:prstGeom>
              <a:blipFill rotWithShape="0">
                <a:blip r:embed="rId6"/>
                <a:stretch>
                  <a:fillRect b="-11111"/>
                </a:stretch>
              </a:blipFill>
              <a:ln w="952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843809" y="1291295"/>
            <a:ext cx="500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[</a:t>
            </a:r>
            <a:r>
              <a:rPr lang="en-US" dirty="0" err="1" smtClean="0">
                <a:solidFill>
                  <a:schemeClr val="accent1"/>
                </a:solidFill>
              </a:rPr>
              <a:t>Gan</a:t>
            </a:r>
            <a:r>
              <a:rPr lang="en-US" dirty="0" smtClean="0">
                <a:solidFill>
                  <a:schemeClr val="accent1"/>
                </a:solidFill>
              </a:rPr>
              <a:t> et al 2013] [Chen et al 2014] [Chen et al 2015]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92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20440" y="1727484"/>
                <a:ext cx="4649606" cy="843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𝜏</m:t>
                          </m:r>
                        </m:sub>
                      </m:sSub>
                      <m:r>
                        <a:rPr lang="en-US" sz="240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𝜏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440" y="1727484"/>
                <a:ext cx="4649606" cy="8435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/>
          <p:cNvSpPr/>
          <p:nvPr/>
        </p:nvSpPr>
        <p:spPr>
          <a:xfrm rot="5400000">
            <a:off x="6406282" y="1282951"/>
            <a:ext cx="405498" cy="2789323"/>
          </a:xfrm>
          <a:prstGeom prst="rightBrace">
            <a:avLst>
              <a:gd name="adj1" fmla="val 88798"/>
              <a:gd name="adj2" fmla="val 50000"/>
            </a:avLst>
          </a:prstGeom>
          <a:ln w="3810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0935" y="2883570"/>
            <a:ext cx="2165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prediction error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92250" y="3271923"/>
            <a:ext cx="58694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" indent="-182880">
              <a:buFont typeface="Arial" panose="020B0604020202020204" pitchFamily="34" charset="0"/>
              <a:buChar char="•"/>
            </a:pPr>
            <a:r>
              <a:rPr lang="en-US" sz="2000" dirty="0" smtClean="0"/>
              <a:t>Predictions are “refined” as time moves forward</a:t>
            </a:r>
          </a:p>
          <a:p>
            <a:pPr marL="91440" indent="-182880">
              <a:buFont typeface="Arial" panose="020B0604020202020204" pitchFamily="34" charset="0"/>
              <a:buChar char="•"/>
            </a:pPr>
            <a:r>
              <a:rPr lang="en-US" sz="2000" dirty="0"/>
              <a:t>Predictions are more noisy as you look further ahead</a:t>
            </a:r>
            <a:endParaRPr lang="en-US" sz="2000" dirty="0" smtClean="0"/>
          </a:p>
          <a:p>
            <a:pPr marL="91440" indent="-182880">
              <a:buFont typeface="Arial" panose="020B0604020202020204" pitchFamily="34" charset="0"/>
              <a:buChar char="•"/>
            </a:pPr>
            <a:r>
              <a:rPr lang="en-US" sz="2000" dirty="0" smtClean="0"/>
              <a:t>Prediction </a:t>
            </a:r>
            <a:r>
              <a:rPr lang="en-US" sz="2000" dirty="0"/>
              <a:t>errors can be correlated</a:t>
            </a:r>
          </a:p>
          <a:p>
            <a:pPr marL="91440" indent="-182880">
              <a:buFont typeface="Arial" panose="020B0604020202020204" pitchFamily="34" charset="0"/>
              <a:buChar char="•"/>
            </a:pPr>
            <a:r>
              <a:rPr lang="en-US" sz="2000" b="1" u="sng" dirty="0"/>
              <a:t>Form of errors matches many </a:t>
            </a:r>
            <a:r>
              <a:rPr lang="en-US" sz="2000" b="1" u="sng" dirty="0" smtClean="0"/>
              <a:t>classical </a:t>
            </a:r>
            <a:r>
              <a:rPr lang="en-US" sz="2000" b="1" u="sng" dirty="0"/>
              <a:t>models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Prediction noise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43809" y="1291295"/>
            <a:ext cx="500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[</a:t>
            </a:r>
            <a:r>
              <a:rPr lang="en-US" dirty="0" err="1" smtClean="0">
                <a:solidFill>
                  <a:schemeClr val="accent1"/>
                </a:solidFill>
              </a:rPr>
              <a:t>Gan</a:t>
            </a:r>
            <a:r>
              <a:rPr lang="en-US" dirty="0" smtClean="0">
                <a:solidFill>
                  <a:schemeClr val="accent1"/>
                </a:solidFill>
              </a:rPr>
              <a:t> et al 2013] [Chen et al 2014] [Chen et al 2015]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857771" y="4641350"/>
            <a:ext cx="6047361" cy="709196"/>
            <a:chOff x="4802270" y="5460279"/>
            <a:chExt cx="6047361" cy="709196"/>
          </a:xfrm>
        </p:grpSpPr>
        <p:sp>
          <p:nvSpPr>
            <p:cNvPr id="3" name="TextBox 2"/>
            <p:cNvSpPr txBox="1"/>
            <p:nvPr/>
          </p:nvSpPr>
          <p:spPr>
            <a:xfrm>
              <a:off x="4802270" y="5460279"/>
              <a:ext cx="6047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Prediction of wide-sense stationary process using </a:t>
              </a:r>
              <a:r>
                <a:rPr lang="en-US" dirty="0" smtClean="0">
                  <a:solidFill>
                    <a:schemeClr val="accent2"/>
                  </a:solidFill>
                </a:rPr>
                <a:t>Wiener filter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02270" y="5800143"/>
              <a:ext cx="5481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1"/>
                  </a:solidFill>
                </a:rPr>
                <a:t>Prediction of linear dynamical system using </a:t>
              </a:r>
              <a:r>
                <a:rPr lang="en-US" dirty="0" err="1" smtClean="0">
                  <a:solidFill>
                    <a:schemeClr val="accent2"/>
                  </a:solidFill>
                </a:rPr>
                <a:t>Kalman</a:t>
              </a:r>
              <a:r>
                <a:rPr lang="en-US" dirty="0" smtClean="0">
                  <a:solidFill>
                    <a:schemeClr val="accent2"/>
                  </a:solidFill>
                </a:rPr>
                <a:t> filter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37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25613" y="2026652"/>
            <a:ext cx="1046690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Dynamic capacity management in data centers </a:t>
            </a:r>
            <a:r>
              <a:rPr lang="en-US" sz="2400" dirty="0" smtClean="0">
                <a:solidFill>
                  <a:schemeClr val="accent1"/>
                </a:solidFill>
              </a:rPr>
              <a:t>[Gandhi et al. </a:t>
            </a:r>
            <a:r>
              <a:rPr lang="en-US" sz="2400" dirty="0">
                <a:solidFill>
                  <a:schemeClr val="accent1"/>
                </a:solidFill>
              </a:rPr>
              <a:t>2012][Lin et al 2013]</a:t>
            </a:r>
          </a:p>
          <a:p>
            <a:r>
              <a:rPr lang="en-US" sz="2400" dirty="0" smtClean="0"/>
              <a:t>Power </a:t>
            </a:r>
            <a:r>
              <a:rPr lang="en-US" sz="2400" dirty="0"/>
              <a:t>system generation/load </a:t>
            </a:r>
            <a:r>
              <a:rPr lang="en-US" sz="2400" dirty="0" smtClean="0"/>
              <a:t>scheduling</a:t>
            </a:r>
            <a:r>
              <a:rPr lang="en-US" sz="2400" dirty="0" smtClean="0">
                <a:solidFill>
                  <a:schemeClr val="accent1"/>
                </a:solidFill>
              </a:rPr>
              <a:t>[Lu et al.  2013] 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 smtClean="0"/>
              <a:t>Portfolio </a:t>
            </a:r>
            <a:r>
              <a:rPr lang="en-US" sz="2400" dirty="0"/>
              <a:t>management </a:t>
            </a:r>
            <a:r>
              <a:rPr lang="en-US" sz="2400" dirty="0" smtClean="0">
                <a:solidFill>
                  <a:schemeClr val="accent1"/>
                </a:solidFill>
              </a:rPr>
              <a:t>[Cover 1991][Boyd et al. 2012]</a:t>
            </a:r>
          </a:p>
          <a:p>
            <a:r>
              <a:rPr lang="en-US" sz="2400" dirty="0"/>
              <a:t>Video streaming </a:t>
            </a:r>
            <a:r>
              <a:rPr lang="en-US" sz="2400" dirty="0">
                <a:solidFill>
                  <a:schemeClr val="accent1"/>
                </a:solidFill>
              </a:rPr>
              <a:t>[Sen et al. 2000][Liu et al. 2008</a:t>
            </a:r>
            <a:r>
              <a:rPr lang="en-US" sz="2400" dirty="0" smtClean="0">
                <a:solidFill>
                  <a:schemeClr val="accent1"/>
                </a:solidFill>
              </a:rPr>
              <a:t>]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 smtClean="0"/>
              <a:t>Network routing </a:t>
            </a:r>
            <a:r>
              <a:rPr lang="en-US" sz="2400" dirty="0" smtClean="0">
                <a:solidFill>
                  <a:schemeClr val="accent1"/>
                </a:solidFill>
              </a:rPr>
              <a:t>[Bansal et al. </a:t>
            </a:r>
            <a:r>
              <a:rPr lang="en-US" sz="2400" dirty="0">
                <a:solidFill>
                  <a:schemeClr val="accent1"/>
                </a:solidFill>
              </a:rPr>
              <a:t>2003][</a:t>
            </a:r>
            <a:r>
              <a:rPr lang="en-US" sz="2400" dirty="0" err="1" smtClean="0">
                <a:solidFill>
                  <a:schemeClr val="accent1"/>
                </a:solidFill>
              </a:rPr>
              <a:t>Kodialam</a:t>
            </a:r>
            <a:r>
              <a:rPr lang="en-US" sz="2400" dirty="0" smtClean="0">
                <a:solidFill>
                  <a:schemeClr val="accent1"/>
                </a:solidFill>
              </a:rPr>
              <a:t> et al. 2003]</a:t>
            </a:r>
          </a:p>
          <a:p>
            <a:r>
              <a:rPr lang="en-US" sz="2400" dirty="0"/>
              <a:t>Geographical load balancing </a:t>
            </a:r>
            <a:r>
              <a:rPr lang="en-US" sz="2400" dirty="0">
                <a:solidFill>
                  <a:schemeClr val="accent1"/>
                </a:solidFill>
              </a:rPr>
              <a:t>[</a:t>
            </a:r>
            <a:r>
              <a:rPr lang="en-US" sz="2400" dirty="0" err="1">
                <a:solidFill>
                  <a:schemeClr val="accent1"/>
                </a:solidFill>
              </a:rPr>
              <a:t>Hindman</a:t>
            </a:r>
            <a:r>
              <a:rPr lang="en-US" sz="2400" dirty="0">
                <a:solidFill>
                  <a:schemeClr val="accent1"/>
                </a:solidFill>
              </a:rPr>
              <a:t> et al. 2011] [Lin et al. 2012</a:t>
            </a:r>
            <a:r>
              <a:rPr lang="en-US" sz="2400" dirty="0" smtClean="0">
                <a:solidFill>
                  <a:schemeClr val="accent1"/>
                </a:solidFill>
              </a:rPr>
              <a:t>]</a:t>
            </a:r>
          </a:p>
          <a:p>
            <a:r>
              <a:rPr lang="en-US" sz="2400" dirty="0" smtClean="0"/>
              <a:t>Visual speech generation </a:t>
            </a:r>
            <a:r>
              <a:rPr lang="en-US" sz="2400" dirty="0" smtClean="0">
                <a:solidFill>
                  <a:schemeClr val="accent1"/>
                </a:solidFill>
              </a:rPr>
              <a:t>[Kim et al. 2015]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 smtClean="0"/>
              <a:t>…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applications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5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25613" y="2026652"/>
            <a:ext cx="1041560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Dynamic capacity management in data centers </a:t>
            </a:r>
            <a:r>
              <a:rPr lang="en-US" sz="2400" dirty="0">
                <a:solidFill>
                  <a:schemeClr val="accent1"/>
                </a:solidFill>
              </a:rPr>
              <a:t>[Gandhi et al. </a:t>
            </a:r>
            <a:r>
              <a:rPr lang="en-US" sz="2400" dirty="0" smtClean="0">
                <a:solidFill>
                  <a:schemeClr val="accent1"/>
                </a:solidFill>
              </a:rPr>
              <a:t>2012][Lin et al 2013]</a:t>
            </a:r>
          </a:p>
          <a:p>
            <a:r>
              <a:rPr lang="en-US" sz="2400" dirty="0" smtClean="0"/>
              <a:t>Power </a:t>
            </a:r>
            <a:r>
              <a:rPr lang="en-US" sz="2400" dirty="0"/>
              <a:t>system generation/load </a:t>
            </a:r>
            <a:r>
              <a:rPr lang="en-US" sz="2400" dirty="0" smtClean="0"/>
              <a:t>scheduling</a:t>
            </a:r>
            <a:r>
              <a:rPr lang="en-US" sz="2400" dirty="0" smtClean="0">
                <a:solidFill>
                  <a:schemeClr val="accent1"/>
                </a:solidFill>
              </a:rPr>
              <a:t>[Lu et al.  2013] 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 smtClean="0"/>
              <a:t>Portfolio </a:t>
            </a:r>
            <a:r>
              <a:rPr lang="en-US" sz="2400" dirty="0"/>
              <a:t>management </a:t>
            </a:r>
            <a:r>
              <a:rPr lang="en-US" sz="2400" dirty="0" smtClean="0">
                <a:solidFill>
                  <a:schemeClr val="accent1"/>
                </a:solidFill>
              </a:rPr>
              <a:t>[Cover 1991][Boyd et al. 2012]</a:t>
            </a:r>
          </a:p>
          <a:p>
            <a:r>
              <a:rPr lang="en-US" sz="2400" dirty="0"/>
              <a:t>Video streaming </a:t>
            </a:r>
            <a:r>
              <a:rPr lang="en-US" sz="2400" dirty="0">
                <a:solidFill>
                  <a:schemeClr val="accent1"/>
                </a:solidFill>
              </a:rPr>
              <a:t>[Sen et al. 2000][Liu et al. 2008</a:t>
            </a:r>
            <a:r>
              <a:rPr lang="en-US" sz="2400" dirty="0" smtClean="0">
                <a:solidFill>
                  <a:schemeClr val="accent1"/>
                </a:solidFill>
              </a:rPr>
              <a:t>]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 smtClean="0"/>
              <a:t>Network routing </a:t>
            </a:r>
            <a:r>
              <a:rPr lang="en-US" sz="2400" dirty="0" smtClean="0">
                <a:solidFill>
                  <a:schemeClr val="accent1"/>
                </a:solidFill>
              </a:rPr>
              <a:t>[Bansal et al. </a:t>
            </a:r>
            <a:r>
              <a:rPr lang="en-US" sz="2400" dirty="0">
                <a:solidFill>
                  <a:schemeClr val="accent1"/>
                </a:solidFill>
              </a:rPr>
              <a:t>2003][</a:t>
            </a:r>
            <a:r>
              <a:rPr lang="en-US" sz="2400" dirty="0" err="1" smtClean="0">
                <a:solidFill>
                  <a:schemeClr val="accent1"/>
                </a:solidFill>
              </a:rPr>
              <a:t>Kodialam</a:t>
            </a:r>
            <a:r>
              <a:rPr lang="en-US" sz="2400" dirty="0" smtClean="0">
                <a:solidFill>
                  <a:schemeClr val="accent1"/>
                </a:solidFill>
              </a:rPr>
              <a:t> et al. 2003]</a:t>
            </a:r>
          </a:p>
          <a:p>
            <a:r>
              <a:rPr lang="en-US" sz="2400" dirty="0"/>
              <a:t>Geographical load balancing </a:t>
            </a:r>
            <a:r>
              <a:rPr lang="en-US" sz="2400" dirty="0">
                <a:solidFill>
                  <a:schemeClr val="accent1"/>
                </a:solidFill>
              </a:rPr>
              <a:t>[</a:t>
            </a:r>
            <a:r>
              <a:rPr lang="en-US" sz="2400" dirty="0" err="1">
                <a:solidFill>
                  <a:schemeClr val="accent1"/>
                </a:solidFill>
              </a:rPr>
              <a:t>Hindman</a:t>
            </a:r>
            <a:r>
              <a:rPr lang="en-US" sz="2400" dirty="0">
                <a:solidFill>
                  <a:schemeClr val="accent1"/>
                </a:solidFill>
              </a:rPr>
              <a:t> et al. 2011] [Lin et al. 2012</a:t>
            </a:r>
            <a:r>
              <a:rPr lang="en-US" sz="2400" dirty="0" smtClean="0">
                <a:solidFill>
                  <a:schemeClr val="accent1"/>
                </a:solidFill>
              </a:rPr>
              <a:t>]</a:t>
            </a:r>
          </a:p>
          <a:p>
            <a:r>
              <a:rPr lang="en-US" sz="2400" dirty="0" smtClean="0"/>
              <a:t>Visual speech generation </a:t>
            </a:r>
            <a:r>
              <a:rPr lang="en-US" sz="2400" dirty="0" smtClean="0">
                <a:solidFill>
                  <a:schemeClr val="accent1"/>
                </a:solidFill>
              </a:rPr>
              <a:t>[Kim et al. 2015]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 smtClean="0"/>
              <a:t>…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applications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6611790" y="4901387"/>
            <a:ext cx="1782910" cy="1652616"/>
            <a:chOff x="7983390" y="3938882"/>
            <a:chExt cx="3616642" cy="2787374"/>
          </a:xfrm>
        </p:grpSpPr>
        <p:sp>
          <p:nvSpPr>
            <p:cNvPr id="5" name="Flowchart: Extract 1"/>
            <p:cNvSpPr/>
            <p:nvPr/>
          </p:nvSpPr>
          <p:spPr>
            <a:xfrm rot="20860016">
              <a:off x="8362119" y="4473756"/>
              <a:ext cx="2950560" cy="1491658"/>
            </a:xfrm>
            <a:prstGeom prst="flowChartExtract">
              <a:avLst/>
            </a:prstGeom>
            <a:gradFill flip="none" rotWithShape="1">
              <a:gsLst>
                <a:gs pos="0">
                  <a:schemeClr val="bg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bg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bg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C:\Users\Abject-3D\Desktop\VMWare Files\FINAL diagrams\Basic Virtualization\3D PNGs\DGRM_Datacenter_VI_Q408_Comm_1.png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3390" y="5956255"/>
              <a:ext cx="662559" cy="770001"/>
            </a:xfrm>
            <a:prstGeom prst="rect">
              <a:avLst/>
            </a:prstGeom>
            <a:noFill/>
          </p:spPr>
        </p:pic>
        <p:pic>
          <p:nvPicPr>
            <p:cNvPr id="7" name="Picture 6" descr="C:\Users\Abject-3D\Desktop\VMWare Files\FINAL diagrams\Basic Virtualization\3D PNGs\DGRM_Datacenter_VI_Q408_Comm_1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647193" y="3938882"/>
              <a:ext cx="1952839" cy="2269516"/>
            </a:xfrm>
            <a:prstGeom prst="rect">
              <a:avLst/>
            </a:prstGeom>
            <a:noFill/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959" y="5219585"/>
            <a:ext cx="2306423" cy="1308772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>
          <a:xfrm>
            <a:off x="1612913" y="2026652"/>
            <a:ext cx="5930887" cy="449848"/>
          </a:xfrm>
          <a:prstGeom prst="fram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50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25613" y="2026652"/>
            <a:ext cx="1041560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Dynamic capacity management in data centers </a:t>
            </a:r>
            <a:r>
              <a:rPr lang="en-US" sz="2400" dirty="0">
                <a:solidFill>
                  <a:schemeClr val="accent1"/>
                </a:solidFill>
              </a:rPr>
              <a:t>[Gandhi et al. </a:t>
            </a:r>
            <a:r>
              <a:rPr lang="en-US" sz="2400" dirty="0" smtClean="0">
                <a:solidFill>
                  <a:schemeClr val="accent1"/>
                </a:solidFill>
              </a:rPr>
              <a:t>2012][Lin et al 2013]</a:t>
            </a:r>
          </a:p>
          <a:p>
            <a:r>
              <a:rPr lang="en-US" sz="2400" dirty="0" smtClean="0"/>
              <a:t>Power </a:t>
            </a:r>
            <a:r>
              <a:rPr lang="en-US" sz="2400" dirty="0"/>
              <a:t>system generation/load </a:t>
            </a:r>
            <a:r>
              <a:rPr lang="en-US" sz="2400" dirty="0" smtClean="0"/>
              <a:t>scheduling</a:t>
            </a:r>
            <a:r>
              <a:rPr lang="en-US" sz="2400" dirty="0" smtClean="0">
                <a:solidFill>
                  <a:schemeClr val="accent1"/>
                </a:solidFill>
              </a:rPr>
              <a:t>[Lu et al.  2013] 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 smtClean="0"/>
              <a:t>Portfolio </a:t>
            </a:r>
            <a:r>
              <a:rPr lang="en-US" sz="2400" dirty="0"/>
              <a:t>management </a:t>
            </a:r>
            <a:r>
              <a:rPr lang="en-US" sz="2400" dirty="0" smtClean="0">
                <a:solidFill>
                  <a:schemeClr val="accent1"/>
                </a:solidFill>
              </a:rPr>
              <a:t>[Cover 1991][Boyd et al. 2012]</a:t>
            </a:r>
          </a:p>
          <a:p>
            <a:r>
              <a:rPr lang="en-US" sz="2400" dirty="0"/>
              <a:t>Video streaming </a:t>
            </a:r>
            <a:r>
              <a:rPr lang="en-US" sz="2400" dirty="0">
                <a:solidFill>
                  <a:schemeClr val="accent1"/>
                </a:solidFill>
              </a:rPr>
              <a:t>[Sen et al. 2000][Liu et al. 2008</a:t>
            </a:r>
            <a:r>
              <a:rPr lang="en-US" sz="2400" dirty="0" smtClean="0">
                <a:solidFill>
                  <a:schemeClr val="accent1"/>
                </a:solidFill>
              </a:rPr>
              <a:t>]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 smtClean="0"/>
              <a:t>Network routing </a:t>
            </a:r>
            <a:r>
              <a:rPr lang="en-US" sz="2400" dirty="0" smtClean="0">
                <a:solidFill>
                  <a:schemeClr val="accent1"/>
                </a:solidFill>
              </a:rPr>
              <a:t>[Bansal et al. </a:t>
            </a:r>
            <a:r>
              <a:rPr lang="en-US" sz="2400" dirty="0">
                <a:solidFill>
                  <a:schemeClr val="accent1"/>
                </a:solidFill>
              </a:rPr>
              <a:t>2003][</a:t>
            </a:r>
            <a:r>
              <a:rPr lang="en-US" sz="2400" dirty="0" err="1" smtClean="0">
                <a:solidFill>
                  <a:schemeClr val="accent1"/>
                </a:solidFill>
              </a:rPr>
              <a:t>Kodialam</a:t>
            </a:r>
            <a:r>
              <a:rPr lang="en-US" sz="2400" dirty="0" smtClean="0">
                <a:solidFill>
                  <a:schemeClr val="accent1"/>
                </a:solidFill>
              </a:rPr>
              <a:t> et al. 2003]</a:t>
            </a:r>
          </a:p>
          <a:p>
            <a:r>
              <a:rPr lang="en-US" sz="2400" dirty="0"/>
              <a:t>Geographical load balancing </a:t>
            </a:r>
            <a:r>
              <a:rPr lang="en-US" sz="2400" dirty="0">
                <a:solidFill>
                  <a:schemeClr val="accent1"/>
                </a:solidFill>
              </a:rPr>
              <a:t>[</a:t>
            </a:r>
            <a:r>
              <a:rPr lang="en-US" sz="2400" dirty="0" err="1">
                <a:solidFill>
                  <a:schemeClr val="accent1"/>
                </a:solidFill>
              </a:rPr>
              <a:t>Hindman</a:t>
            </a:r>
            <a:r>
              <a:rPr lang="en-US" sz="2400" dirty="0">
                <a:solidFill>
                  <a:schemeClr val="accent1"/>
                </a:solidFill>
              </a:rPr>
              <a:t> et al. 2011] [Lin et al. 2012</a:t>
            </a:r>
            <a:r>
              <a:rPr lang="en-US" sz="2400" dirty="0" smtClean="0">
                <a:solidFill>
                  <a:schemeClr val="accent1"/>
                </a:solidFill>
              </a:rPr>
              <a:t>]</a:t>
            </a:r>
          </a:p>
          <a:p>
            <a:r>
              <a:rPr lang="en-US" sz="2400" dirty="0" smtClean="0"/>
              <a:t>Visual speech generation </a:t>
            </a:r>
            <a:r>
              <a:rPr lang="en-US" sz="2400" dirty="0" smtClean="0">
                <a:solidFill>
                  <a:schemeClr val="accent1"/>
                </a:solidFill>
              </a:rPr>
              <a:t>[Kim et al. 2015]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 smtClean="0"/>
              <a:t>…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applications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0500" y="4982343"/>
            <a:ext cx="2070100" cy="14495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199" y="5219585"/>
            <a:ext cx="2235777" cy="1136765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1625613" y="2832100"/>
            <a:ext cx="2946387" cy="355600"/>
          </a:xfrm>
          <a:prstGeom prst="fram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71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25613" y="2026652"/>
            <a:ext cx="1041560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Dynamic capacity management in data centers </a:t>
            </a:r>
            <a:r>
              <a:rPr lang="en-US" sz="2400" dirty="0">
                <a:solidFill>
                  <a:schemeClr val="accent1"/>
                </a:solidFill>
              </a:rPr>
              <a:t>[Gandhi et al. </a:t>
            </a:r>
            <a:r>
              <a:rPr lang="en-US" sz="2400" dirty="0" smtClean="0">
                <a:solidFill>
                  <a:schemeClr val="accent1"/>
                </a:solidFill>
              </a:rPr>
              <a:t>2012][Lin et al 2013]</a:t>
            </a:r>
          </a:p>
          <a:p>
            <a:r>
              <a:rPr lang="en-US" sz="2400" dirty="0" smtClean="0"/>
              <a:t>Power </a:t>
            </a:r>
            <a:r>
              <a:rPr lang="en-US" sz="2400" dirty="0"/>
              <a:t>system generation/load </a:t>
            </a:r>
            <a:r>
              <a:rPr lang="en-US" sz="2400" dirty="0" smtClean="0"/>
              <a:t>scheduling</a:t>
            </a:r>
            <a:r>
              <a:rPr lang="en-US" sz="2400" dirty="0" smtClean="0">
                <a:solidFill>
                  <a:schemeClr val="accent1"/>
                </a:solidFill>
              </a:rPr>
              <a:t>[Lu et al.  2013] 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 smtClean="0"/>
              <a:t>Portfolio </a:t>
            </a:r>
            <a:r>
              <a:rPr lang="en-US" sz="2400" dirty="0"/>
              <a:t>management </a:t>
            </a:r>
            <a:r>
              <a:rPr lang="en-US" sz="2400" dirty="0" smtClean="0">
                <a:solidFill>
                  <a:schemeClr val="accent1"/>
                </a:solidFill>
              </a:rPr>
              <a:t>[Cover 1991][Boyd et al. 2012]</a:t>
            </a:r>
          </a:p>
          <a:p>
            <a:r>
              <a:rPr lang="en-US" sz="2400" dirty="0"/>
              <a:t>Video streaming </a:t>
            </a:r>
            <a:r>
              <a:rPr lang="en-US" sz="2400" dirty="0">
                <a:solidFill>
                  <a:schemeClr val="accent1"/>
                </a:solidFill>
              </a:rPr>
              <a:t>[Sen et al. 2000][Liu et al. 2008</a:t>
            </a:r>
            <a:r>
              <a:rPr lang="en-US" sz="2400" dirty="0" smtClean="0">
                <a:solidFill>
                  <a:schemeClr val="accent1"/>
                </a:solidFill>
              </a:rPr>
              <a:t>]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 smtClean="0"/>
              <a:t>Network routing </a:t>
            </a:r>
            <a:r>
              <a:rPr lang="en-US" sz="2400" dirty="0" smtClean="0">
                <a:solidFill>
                  <a:schemeClr val="accent1"/>
                </a:solidFill>
              </a:rPr>
              <a:t>[Bansal et al. </a:t>
            </a:r>
            <a:r>
              <a:rPr lang="en-US" sz="2400" dirty="0">
                <a:solidFill>
                  <a:schemeClr val="accent1"/>
                </a:solidFill>
              </a:rPr>
              <a:t>2003][</a:t>
            </a:r>
            <a:r>
              <a:rPr lang="en-US" sz="2400" dirty="0" err="1" smtClean="0">
                <a:solidFill>
                  <a:schemeClr val="accent1"/>
                </a:solidFill>
              </a:rPr>
              <a:t>Kodialam</a:t>
            </a:r>
            <a:r>
              <a:rPr lang="en-US" sz="2400" dirty="0" smtClean="0">
                <a:solidFill>
                  <a:schemeClr val="accent1"/>
                </a:solidFill>
              </a:rPr>
              <a:t> et al. 2003]</a:t>
            </a:r>
          </a:p>
          <a:p>
            <a:r>
              <a:rPr lang="en-US" sz="2400" dirty="0"/>
              <a:t>Geographical load balancing </a:t>
            </a:r>
            <a:r>
              <a:rPr lang="en-US" sz="2400" dirty="0">
                <a:solidFill>
                  <a:schemeClr val="accent1"/>
                </a:solidFill>
              </a:rPr>
              <a:t>[</a:t>
            </a:r>
            <a:r>
              <a:rPr lang="en-US" sz="2400" dirty="0" err="1">
                <a:solidFill>
                  <a:schemeClr val="accent1"/>
                </a:solidFill>
              </a:rPr>
              <a:t>Hindman</a:t>
            </a:r>
            <a:r>
              <a:rPr lang="en-US" sz="2400" dirty="0">
                <a:solidFill>
                  <a:schemeClr val="accent1"/>
                </a:solidFill>
              </a:rPr>
              <a:t> et al. 2011] [Lin et al. 2012</a:t>
            </a:r>
            <a:r>
              <a:rPr lang="en-US" sz="2400" dirty="0" smtClean="0">
                <a:solidFill>
                  <a:schemeClr val="accent1"/>
                </a:solidFill>
              </a:rPr>
              <a:t>]</a:t>
            </a:r>
          </a:p>
          <a:p>
            <a:r>
              <a:rPr lang="en-US" sz="2400" dirty="0" smtClean="0"/>
              <a:t>Visual speech generation </a:t>
            </a:r>
            <a:r>
              <a:rPr lang="en-US" sz="2400" dirty="0" smtClean="0">
                <a:solidFill>
                  <a:schemeClr val="accent1"/>
                </a:solidFill>
              </a:rPr>
              <a:t>[Kim et al. 2015]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 smtClean="0"/>
              <a:t>… 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applications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Frame 1"/>
          <p:cNvSpPr/>
          <p:nvPr/>
        </p:nvSpPr>
        <p:spPr>
          <a:xfrm>
            <a:off x="1663713" y="4292600"/>
            <a:ext cx="3225787" cy="330200"/>
          </a:xfrm>
          <a:prstGeom prst="fram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6303" y="5073640"/>
            <a:ext cx="2004297" cy="1257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2200" y="5073640"/>
            <a:ext cx="2063659" cy="125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0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50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Most popular choice by far: Receding </a:t>
            </a:r>
            <a:r>
              <a:rPr lang="en-US" altLang="zh-CN" dirty="0" smtClean="0"/>
              <a:t>H</a:t>
            </a:r>
            <a:r>
              <a:rPr lang="en-US" dirty="0" smtClean="0"/>
              <a:t>orizon Control (RHC)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[</a:t>
            </a:r>
            <a:r>
              <a:rPr lang="en-US" dirty="0" err="1">
                <a:solidFill>
                  <a:schemeClr val="accent1"/>
                </a:solidFill>
              </a:rPr>
              <a:t>Morari</a:t>
            </a:r>
            <a:r>
              <a:rPr lang="en-US" dirty="0">
                <a:solidFill>
                  <a:schemeClr val="accent1"/>
                </a:solidFill>
              </a:rPr>
              <a:t> et al 1989][</a:t>
            </a:r>
            <a:r>
              <a:rPr lang="en-US" dirty="0" err="1">
                <a:solidFill>
                  <a:schemeClr val="accent1"/>
                </a:solidFill>
              </a:rPr>
              <a:t>Mayne</a:t>
            </a:r>
            <a:r>
              <a:rPr lang="en-US" dirty="0">
                <a:solidFill>
                  <a:schemeClr val="accent1"/>
                </a:solidFill>
              </a:rPr>
              <a:t> 1990][</a:t>
            </a:r>
            <a:r>
              <a:rPr lang="en-US" dirty="0" err="1">
                <a:solidFill>
                  <a:schemeClr val="accent1"/>
                </a:solidFill>
              </a:rPr>
              <a:t>Rawling</a:t>
            </a:r>
            <a:r>
              <a:rPr lang="en-US" dirty="0">
                <a:solidFill>
                  <a:schemeClr val="accent1"/>
                </a:solidFill>
              </a:rPr>
              <a:t> et al 2000][Camacho 2013]…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95535" y="2843572"/>
                <a:ext cx="5009448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latin typeface="Cambria Math"/>
                        </a:rPr>
                        <m:t>…,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535" y="2843572"/>
                <a:ext cx="5009448" cy="427618"/>
              </a:xfrm>
              <a:prstGeom prst="rect">
                <a:avLst/>
              </a:prstGeom>
              <a:blipFill rotWithShape="0">
                <a:blip r:embed="rId2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2493790" y="2955629"/>
            <a:ext cx="8035598" cy="1217998"/>
            <a:chOff x="2383001" y="3133547"/>
            <a:chExt cx="8035598" cy="1217998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3645532" y="3414475"/>
              <a:ext cx="0" cy="436493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272925" y="3397630"/>
                  <a:ext cx="7145674" cy="953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+2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accent3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3"/>
                            </a:solidFill>
                            <a:latin typeface="Cambria Math"/>
                          </a:rPr>
                          <m:t>…,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argmin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𝑐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|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)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2925" y="3397630"/>
                  <a:ext cx="7145674" cy="95391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ight Bracket 12"/>
            <p:cNvSpPr/>
            <p:nvPr/>
          </p:nvSpPr>
          <p:spPr>
            <a:xfrm rot="5400000">
              <a:off x="3505068" y="2011480"/>
              <a:ext cx="280927" cy="2525062"/>
            </a:xfrm>
            <a:prstGeom prst="rightBracket">
              <a:avLst>
                <a:gd name="adj" fmla="val 0"/>
              </a:avLst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Lots of </a:t>
            </a:r>
            <a:r>
              <a:rPr lang="en-US" dirty="0" smtClean="0"/>
              <a:t>applications… lots of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0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Predictions are crucial </a:t>
            </a:r>
            <a:r>
              <a:rPr lang="en-US" sz="4000" dirty="0" smtClean="0"/>
              <a:t>for decision </a:t>
            </a:r>
            <a:r>
              <a:rPr lang="en-US" sz="4000" dirty="0"/>
              <a:t>making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8450">
            <a:off x="3498787" y="1691618"/>
            <a:ext cx="4169403" cy="31270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74201">
            <a:off x="1204969" y="1652093"/>
            <a:ext cx="2131811" cy="3197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0409" y="2693321"/>
            <a:ext cx="3754751" cy="21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50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Most popular choice by far: Receding </a:t>
            </a:r>
            <a:r>
              <a:rPr lang="en-US" altLang="zh-CN" dirty="0" smtClean="0"/>
              <a:t>H</a:t>
            </a:r>
            <a:r>
              <a:rPr lang="en-US" dirty="0" smtClean="0"/>
              <a:t>orizon Control (RHC)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[</a:t>
            </a:r>
            <a:r>
              <a:rPr lang="en-US" dirty="0" err="1">
                <a:solidFill>
                  <a:schemeClr val="accent1"/>
                </a:solidFill>
              </a:rPr>
              <a:t>Morari</a:t>
            </a:r>
            <a:r>
              <a:rPr lang="en-US" dirty="0">
                <a:solidFill>
                  <a:schemeClr val="accent1"/>
                </a:solidFill>
              </a:rPr>
              <a:t> et al 1989][</a:t>
            </a:r>
            <a:r>
              <a:rPr lang="en-US" dirty="0" err="1">
                <a:solidFill>
                  <a:schemeClr val="accent1"/>
                </a:solidFill>
              </a:rPr>
              <a:t>Mayne</a:t>
            </a:r>
            <a:r>
              <a:rPr lang="en-US" dirty="0">
                <a:solidFill>
                  <a:schemeClr val="accent1"/>
                </a:solidFill>
              </a:rPr>
              <a:t> 1990][</a:t>
            </a:r>
            <a:r>
              <a:rPr lang="en-US" dirty="0" err="1">
                <a:solidFill>
                  <a:schemeClr val="accent1"/>
                </a:solidFill>
              </a:rPr>
              <a:t>Rawling</a:t>
            </a:r>
            <a:r>
              <a:rPr lang="en-US" dirty="0">
                <a:solidFill>
                  <a:schemeClr val="accent1"/>
                </a:solidFill>
              </a:rPr>
              <a:t> et al 2000][Camacho 2013]…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applications… lots of algorithms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95535" y="2843572"/>
                <a:ext cx="5009448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latin typeface="Cambria Math"/>
                        </a:rPr>
                        <m:t>…,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535" y="2843572"/>
                <a:ext cx="5009448" cy="427618"/>
              </a:xfrm>
              <a:prstGeom prst="rect">
                <a:avLst/>
              </a:prstGeom>
              <a:blipFill rotWithShape="0">
                <a:blip r:embed="rId2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83322" y="3173025"/>
                <a:ext cx="6481005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+3|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latin typeface="Cambria Math"/>
                        </a:rPr>
                        <m:t>…,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+3|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322" y="3173025"/>
                <a:ext cx="6481005" cy="427618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3213116" y="3296799"/>
            <a:ext cx="3396007" cy="970524"/>
            <a:chOff x="3199864" y="2827148"/>
            <a:chExt cx="3396007" cy="9705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557840" y="3397562"/>
                  <a:ext cx="163791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+2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+3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 …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7840" y="3397562"/>
                  <a:ext cx="1637911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90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ight Bracket 16"/>
            <p:cNvSpPr/>
            <p:nvPr/>
          </p:nvSpPr>
          <p:spPr>
            <a:xfrm rot="5400000">
              <a:off x="4757404" y="1269608"/>
              <a:ext cx="280928" cy="3396007"/>
            </a:xfrm>
            <a:prstGeom prst="rightBracket">
              <a:avLst>
                <a:gd name="adj" fmla="val 0"/>
              </a:avLst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4913500" y="3108074"/>
              <a:ext cx="0" cy="436493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773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50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Most popular choice by far: Receding </a:t>
            </a:r>
            <a:r>
              <a:rPr lang="en-US" altLang="zh-CN" dirty="0" smtClean="0"/>
              <a:t>H</a:t>
            </a:r>
            <a:r>
              <a:rPr lang="en-US" dirty="0" smtClean="0"/>
              <a:t>orizon Control (RHC)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[</a:t>
            </a:r>
            <a:r>
              <a:rPr lang="en-US" dirty="0" err="1">
                <a:solidFill>
                  <a:schemeClr val="accent1"/>
                </a:solidFill>
              </a:rPr>
              <a:t>Morari</a:t>
            </a:r>
            <a:r>
              <a:rPr lang="en-US" dirty="0">
                <a:solidFill>
                  <a:schemeClr val="accent1"/>
                </a:solidFill>
              </a:rPr>
              <a:t> et al 1989][</a:t>
            </a:r>
            <a:r>
              <a:rPr lang="en-US" dirty="0" err="1">
                <a:solidFill>
                  <a:schemeClr val="accent1"/>
                </a:solidFill>
              </a:rPr>
              <a:t>Mayne</a:t>
            </a:r>
            <a:r>
              <a:rPr lang="en-US" dirty="0">
                <a:solidFill>
                  <a:schemeClr val="accent1"/>
                </a:solidFill>
              </a:rPr>
              <a:t> 1990][</a:t>
            </a:r>
            <a:r>
              <a:rPr lang="en-US" dirty="0" err="1">
                <a:solidFill>
                  <a:schemeClr val="accent1"/>
                </a:solidFill>
              </a:rPr>
              <a:t>Rawling</a:t>
            </a:r>
            <a:r>
              <a:rPr lang="en-US" dirty="0">
                <a:solidFill>
                  <a:schemeClr val="accent1"/>
                </a:solidFill>
              </a:rPr>
              <a:t> et al 2000][Camacho 2013]…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applications… lots of algorithms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95535" y="2843572"/>
                <a:ext cx="5009448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latin typeface="Cambria Math"/>
                        </a:rPr>
                        <m:t>…,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535" y="2843572"/>
                <a:ext cx="5009448" cy="427618"/>
              </a:xfrm>
              <a:prstGeom prst="rect">
                <a:avLst/>
              </a:prstGeom>
              <a:blipFill rotWithShape="0">
                <a:blip r:embed="rId2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83322" y="3173025"/>
                <a:ext cx="6481005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+3|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latin typeface="Cambria Math"/>
                        </a:rPr>
                        <m:t>…,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+3|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322" y="3173025"/>
                <a:ext cx="6481005" cy="427618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4174164" y="3623523"/>
            <a:ext cx="3396007" cy="1001710"/>
            <a:chOff x="3199864" y="2827148"/>
            <a:chExt cx="3396007" cy="1001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517316" y="3428748"/>
                  <a:ext cx="163791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+3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+4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, …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7316" y="3428748"/>
                  <a:ext cx="1637911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9405"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ight Bracket 12"/>
            <p:cNvSpPr/>
            <p:nvPr/>
          </p:nvSpPr>
          <p:spPr>
            <a:xfrm rot="5400000">
              <a:off x="4757404" y="1269608"/>
              <a:ext cx="280928" cy="3396007"/>
            </a:xfrm>
            <a:prstGeom prst="rightBracket">
              <a:avLst>
                <a:gd name="adj" fmla="val 0"/>
              </a:avLst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4913500" y="3108074"/>
              <a:ext cx="0" cy="436493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27142" y="3476831"/>
                <a:ext cx="6481005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+3|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+4|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000"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latin typeface="Cambria Math"/>
                        </a:rPr>
                        <m:t>…,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+3|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+4|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142" y="3476831"/>
                <a:ext cx="6481005" cy="427618"/>
              </a:xfrm>
              <a:prstGeom prst="rect">
                <a:avLst/>
              </a:prstGeom>
              <a:blipFill rotWithShape="0"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1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50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Most popular choice by far: Receding </a:t>
            </a:r>
            <a:r>
              <a:rPr lang="en-US" altLang="zh-CN" dirty="0" smtClean="0"/>
              <a:t>H</a:t>
            </a:r>
            <a:r>
              <a:rPr lang="en-US" dirty="0" smtClean="0"/>
              <a:t>orizon Control (RHC)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[</a:t>
            </a:r>
            <a:r>
              <a:rPr lang="en-US" dirty="0" err="1">
                <a:solidFill>
                  <a:schemeClr val="accent1"/>
                </a:solidFill>
              </a:rPr>
              <a:t>Morari</a:t>
            </a:r>
            <a:r>
              <a:rPr lang="en-US" dirty="0">
                <a:solidFill>
                  <a:schemeClr val="accent1"/>
                </a:solidFill>
              </a:rPr>
              <a:t> et al 1989][</a:t>
            </a:r>
            <a:r>
              <a:rPr lang="en-US" dirty="0" err="1">
                <a:solidFill>
                  <a:schemeClr val="accent1"/>
                </a:solidFill>
              </a:rPr>
              <a:t>Mayne</a:t>
            </a:r>
            <a:r>
              <a:rPr lang="en-US" dirty="0">
                <a:solidFill>
                  <a:schemeClr val="accent1"/>
                </a:solidFill>
              </a:rPr>
              <a:t> 1990][</a:t>
            </a:r>
            <a:r>
              <a:rPr lang="en-US" dirty="0" err="1">
                <a:solidFill>
                  <a:schemeClr val="accent1"/>
                </a:solidFill>
              </a:rPr>
              <a:t>Rawling</a:t>
            </a:r>
            <a:r>
              <a:rPr lang="en-US" dirty="0">
                <a:solidFill>
                  <a:schemeClr val="accent1"/>
                </a:solidFill>
              </a:rPr>
              <a:t> et al 2000][Camacho 2013]…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applications… lots of algorithms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955629"/>
            <a:ext cx="87482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Recent suggestion: Averaging Fixed Horizon Control (AFHC)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[Lin et al 2012] </a:t>
            </a:r>
            <a:r>
              <a:rPr lang="en-US" sz="2800" dirty="0" smtClean="0">
                <a:solidFill>
                  <a:schemeClr val="accent1"/>
                </a:solidFill>
              </a:rPr>
              <a:t>[</a:t>
            </a:r>
            <a:r>
              <a:rPr lang="en-US" sz="2800" dirty="0">
                <a:solidFill>
                  <a:schemeClr val="accent1"/>
                </a:solidFill>
              </a:rPr>
              <a:t>Chen </a:t>
            </a:r>
            <a:r>
              <a:rPr lang="en-US" sz="2800" dirty="0" smtClean="0">
                <a:solidFill>
                  <a:schemeClr val="accent1"/>
                </a:solidFill>
              </a:rPr>
              <a:t>et al 2015] [Kim et al 2015] 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5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Averaging Fixed Horizon </a:t>
            </a:r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804896" y="3024586"/>
                <a:ext cx="5581592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latin typeface="Cambria Math"/>
                        </a:rPr>
                        <m:t>…,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896" y="3024586"/>
                <a:ext cx="5581592" cy="427618"/>
              </a:xfrm>
              <a:prstGeom prst="rect">
                <a:avLst/>
              </a:prstGeom>
              <a:blipFill rotWithShape="0"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560678" y="2669131"/>
            <a:ext cx="361964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Fixed Horizon </a:t>
            </a:r>
            <a:r>
              <a:rPr lang="en-US" sz="2400" dirty="0" smtClean="0">
                <a:solidFill>
                  <a:schemeClr val="accent2"/>
                </a:solidFill>
              </a:rPr>
              <a:t>Control (FHC)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32063" y="3068999"/>
            <a:ext cx="3278506" cy="499174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endParaRPr lang="en-US" sz="2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890959" y="3120848"/>
            <a:ext cx="2525062" cy="946381"/>
            <a:chOff x="2383001" y="3133547"/>
            <a:chExt cx="2525062" cy="946381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3645532" y="3414475"/>
              <a:ext cx="0" cy="436493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2594787" y="3679818"/>
                  <a:ext cx="224337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+2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accent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/>
                          </a:rPr>
                          <m:t>…,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lang="en-US" sz="2000" dirty="0" err="1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4787" y="3679818"/>
                  <a:ext cx="2243371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ight Bracket 24"/>
            <p:cNvSpPr/>
            <p:nvPr/>
          </p:nvSpPr>
          <p:spPr>
            <a:xfrm rot="5400000">
              <a:off x="3505068" y="2011480"/>
              <a:ext cx="280927" cy="2525062"/>
            </a:xfrm>
            <a:prstGeom prst="rightBracket">
              <a:avLst>
                <a:gd name="adj" fmla="val 0"/>
              </a:avLst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035664" y="3455546"/>
                <a:ext cx="4732449" cy="11702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argmin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664" y="3455546"/>
                <a:ext cx="4732449" cy="11702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0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Averaging Fixed Horizon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09780" y="3025161"/>
                <a:ext cx="5581592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latin typeface="Cambria Math"/>
                        </a:rPr>
                        <m:t>…,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780" y="3025161"/>
                <a:ext cx="5581592" cy="427618"/>
              </a:xfrm>
              <a:prstGeom prst="rect">
                <a:avLst/>
              </a:prstGeom>
              <a:blipFill rotWithShape="0">
                <a:blip r:embed="rId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ket 16"/>
          <p:cNvSpPr/>
          <p:nvPr/>
        </p:nvSpPr>
        <p:spPr>
          <a:xfrm rot="5400000">
            <a:off x="5025986" y="2017122"/>
            <a:ext cx="280927" cy="2525062"/>
          </a:xfrm>
          <a:prstGeom prst="rightBracket">
            <a:avLst>
              <a:gd name="adj" fmla="val 0"/>
            </a:avLst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ket 17"/>
          <p:cNvSpPr/>
          <p:nvPr/>
        </p:nvSpPr>
        <p:spPr>
          <a:xfrm rot="5400000">
            <a:off x="7789330" y="1770379"/>
            <a:ext cx="280927" cy="3018549"/>
          </a:xfrm>
          <a:prstGeom prst="rightBracket">
            <a:avLst>
              <a:gd name="adj" fmla="val 0"/>
            </a:avLst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564123" y="2677750"/>
            <a:ext cx="361964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Fixed Horizon </a:t>
            </a:r>
            <a:r>
              <a:rPr lang="en-US" sz="2400" dirty="0" smtClean="0">
                <a:solidFill>
                  <a:schemeClr val="accent2"/>
                </a:solidFill>
              </a:rPr>
              <a:t>Control (FHC)</a:t>
            </a:r>
            <a:endParaRPr lang="en-US" sz="2400" dirty="0">
              <a:solidFill>
                <a:schemeClr val="accent2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54573" y="3396473"/>
            <a:ext cx="0" cy="436493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109848" y="3662308"/>
                <a:ext cx="22257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+2</m:t>
                          </m:r>
                        </m:sub>
                      </m:sSub>
                      <m:r>
                        <a:rPr lang="en-US" sz="2000">
                          <a:solidFill>
                            <a:schemeClr val="accent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/>
                        </a:rPr>
                        <m:t>…,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000" dirty="0" err="1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848" y="3662308"/>
                <a:ext cx="2225738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 flipH="1">
            <a:off x="7842189" y="3420117"/>
            <a:ext cx="1" cy="443746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393356" y="3663677"/>
                <a:ext cx="292451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+2</m:t>
                          </m:r>
                        </m:sub>
                      </m:sSub>
                      <m:r>
                        <a:rPr lang="en-US" sz="2000">
                          <a:solidFill>
                            <a:schemeClr val="accent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/>
                        </a:rPr>
                        <m:t>…,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000" dirty="0" err="1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356" y="3663677"/>
                <a:ext cx="2924519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6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177586" y="3635836"/>
            <a:ext cx="636713" cy="2264624"/>
            <a:chOff x="4929936" y="3464386"/>
            <a:chExt cx="636713" cy="2264624"/>
          </a:xfrm>
        </p:grpSpPr>
        <p:sp>
          <p:nvSpPr>
            <p:cNvPr id="41" name="Rectangle 40"/>
            <p:cNvSpPr/>
            <p:nvPr/>
          </p:nvSpPr>
          <p:spPr>
            <a:xfrm>
              <a:off x="4991610" y="3464386"/>
              <a:ext cx="429644" cy="22549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4929936" y="5267345"/>
                  <a:ext cx="6367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𝑤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9936" y="5267345"/>
                  <a:ext cx="636713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Averaging Fixed Horizon Control</a:t>
            </a:r>
          </a:p>
        </p:txBody>
      </p:sp>
      <p:sp>
        <p:nvSpPr>
          <p:cNvPr id="12" name="Right Bracket 11"/>
          <p:cNvSpPr/>
          <p:nvPr/>
        </p:nvSpPr>
        <p:spPr>
          <a:xfrm rot="5400000">
            <a:off x="5305394" y="2390313"/>
            <a:ext cx="290731" cy="3061334"/>
          </a:xfrm>
          <a:prstGeom prst="rightBracket">
            <a:avLst>
              <a:gd name="adj" fmla="val 0"/>
            </a:avLst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ket 13"/>
          <p:cNvSpPr/>
          <p:nvPr/>
        </p:nvSpPr>
        <p:spPr>
          <a:xfrm rot="5400000">
            <a:off x="5946454" y="2775803"/>
            <a:ext cx="249727" cy="3074729"/>
          </a:xfrm>
          <a:prstGeom prst="rightBracket">
            <a:avLst>
              <a:gd name="adj" fmla="val 0"/>
            </a:avLst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ket 22"/>
          <p:cNvSpPr/>
          <p:nvPr/>
        </p:nvSpPr>
        <p:spPr>
          <a:xfrm rot="5400000">
            <a:off x="6585892" y="3181732"/>
            <a:ext cx="259411" cy="3130781"/>
          </a:xfrm>
          <a:prstGeom prst="rightBracket">
            <a:avLst>
              <a:gd name="adj" fmla="val 0"/>
            </a:avLst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278310" y="2285774"/>
                <a:ext cx="4790916" cy="985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1"/>
                    </a:solidFill>
                  </a:rPr>
                  <a:t>Average choices of FHC algorithms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𝐴𝐹𝐻𝐶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p>
                      <m:e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𝐹𝐻𝐶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e>
                    </m:nary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310" y="2285774"/>
                <a:ext cx="4790916" cy="985078"/>
              </a:xfrm>
              <a:prstGeom prst="rect">
                <a:avLst/>
              </a:prstGeom>
              <a:blipFill rotWithShape="0">
                <a:blip r:embed="rId4"/>
                <a:stretch>
                  <a:fillRect l="-2036" t="-4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/>
          <p:cNvGrpSpPr/>
          <p:nvPr/>
        </p:nvGrpSpPr>
        <p:grpSpPr>
          <a:xfrm>
            <a:off x="1085850" y="3603485"/>
            <a:ext cx="2764773" cy="2287277"/>
            <a:chOff x="-451241" y="2961418"/>
            <a:chExt cx="2764773" cy="2287277"/>
          </a:xfrm>
        </p:grpSpPr>
        <p:sp>
          <p:nvSpPr>
            <p:cNvPr id="33" name="Left Brace 32"/>
            <p:cNvSpPr/>
            <p:nvPr/>
          </p:nvSpPr>
          <p:spPr>
            <a:xfrm>
              <a:off x="2063808" y="2961418"/>
              <a:ext cx="249724" cy="2287277"/>
            </a:xfrm>
            <a:prstGeom prst="leftBrace">
              <a:avLst>
                <a:gd name="adj1" fmla="val 160539"/>
                <a:gd name="adj2" fmla="val 50000"/>
              </a:avLst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-451241" y="3814619"/>
                  <a:ext cx="23861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/>
                        </a:rPr>
                        <m:t>𝑤</m:t>
                      </m:r>
                    </m:oMath>
                  </a14:m>
                  <a:r>
                    <a:rPr lang="en-US" sz="2400" dirty="0">
                      <a:solidFill>
                        <a:schemeClr val="accent2"/>
                      </a:solidFill>
                    </a:rPr>
                    <a:t> FHC algorithms</a:t>
                  </a: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51241" y="3814619"/>
                  <a:ext cx="238610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526" r="-2813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821975" y="3577239"/>
                <a:ext cx="3314369" cy="467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p>
                      </m:sSubSup>
                      <m:r>
                        <a:rPr lang="en-US" sz="240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p>
                      </m:sSubSup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−2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975" y="3577239"/>
                <a:ext cx="3314369" cy="467820"/>
              </a:xfrm>
              <a:prstGeom prst="rect">
                <a:avLst/>
              </a:prstGeom>
              <a:blipFill rotWithShape="0">
                <a:blip r:embed="rId8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134477" y="4404423"/>
                <a:ext cx="3027624" cy="476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+4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p>
                      </m:sSubSup>
                      <m:r>
                        <a:rPr lang="en-US" sz="240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+5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4477" y="4404423"/>
                <a:ext cx="3027624" cy="476092"/>
              </a:xfrm>
              <a:prstGeom prst="rect">
                <a:avLst/>
              </a:prstGeom>
              <a:blipFill rotWithShape="0">
                <a:blip r:embed="rId9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ight Bracket 41"/>
          <p:cNvSpPr/>
          <p:nvPr/>
        </p:nvSpPr>
        <p:spPr>
          <a:xfrm rot="5400000">
            <a:off x="9713353" y="3197907"/>
            <a:ext cx="259411" cy="3130781"/>
          </a:xfrm>
          <a:prstGeom prst="rightBracket">
            <a:avLst>
              <a:gd name="adj" fmla="val 0"/>
            </a:avLst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ket 42"/>
          <p:cNvSpPr/>
          <p:nvPr/>
        </p:nvSpPr>
        <p:spPr>
          <a:xfrm rot="5400000">
            <a:off x="9015621" y="2781810"/>
            <a:ext cx="267608" cy="3083630"/>
          </a:xfrm>
          <a:prstGeom prst="rightBracket">
            <a:avLst>
              <a:gd name="adj" fmla="val 0"/>
            </a:avLst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Bracket 43"/>
          <p:cNvSpPr/>
          <p:nvPr/>
        </p:nvSpPr>
        <p:spPr>
          <a:xfrm rot="5400000">
            <a:off x="8394115" y="2359038"/>
            <a:ext cx="305403" cy="3130781"/>
          </a:xfrm>
          <a:prstGeom prst="rightBracket">
            <a:avLst>
              <a:gd name="adj" fmla="val 0"/>
            </a:avLst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 rot="5400000">
            <a:off x="5244670" y="4919289"/>
            <a:ext cx="7312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/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102604" y="3660274"/>
                <a:ext cx="1637628" cy="4670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</m:t>
                      </m:r>
                      <m:r>
                        <a:rPr lang="en-US" sz="240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604" y="3660274"/>
                <a:ext cx="1637628" cy="467051"/>
              </a:xfrm>
              <a:prstGeom prst="rect">
                <a:avLst/>
              </a:prstGeom>
              <a:blipFill rotWithShape="0">
                <a:blip r:embed="rId10"/>
                <a:stretch>
                  <a:fillRect b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644370" y="4019614"/>
                <a:ext cx="1411604" cy="4641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…,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370" y="4019614"/>
                <a:ext cx="1411604" cy="464101"/>
              </a:xfrm>
              <a:prstGeom prst="rect">
                <a:avLst/>
              </a:prstGeom>
              <a:blipFill rotWithShape="0">
                <a:blip r:embed="rId11"/>
                <a:stretch>
                  <a:fillRect t="-100000" r="-1293" b="-1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236295" y="4456686"/>
                <a:ext cx="1704954" cy="469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…,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295" y="4456686"/>
                <a:ext cx="1704954" cy="469680"/>
              </a:xfrm>
              <a:prstGeom prst="rect">
                <a:avLst/>
              </a:prstGeom>
              <a:blipFill rotWithShape="0">
                <a:blip r:embed="rId12"/>
                <a:stretch>
                  <a:fillRect t="-100000" r="-1429" b="-1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451146" y="3991126"/>
                <a:ext cx="3320974" cy="467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+4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146" y="3991126"/>
                <a:ext cx="3320974" cy="467820"/>
              </a:xfrm>
              <a:prstGeom prst="rect">
                <a:avLst/>
              </a:prstGeom>
              <a:blipFill rotWithShape="0">
                <a:blip r:embed="rId1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93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950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Most popular choice by far: Receding </a:t>
            </a:r>
            <a:r>
              <a:rPr lang="en-US" altLang="zh-CN" dirty="0" smtClean="0"/>
              <a:t>H</a:t>
            </a:r>
            <a:r>
              <a:rPr lang="en-US" dirty="0" smtClean="0"/>
              <a:t>orizon Control (RHC)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[</a:t>
            </a:r>
            <a:r>
              <a:rPr lang="en-US" dirty="0" err="1">
                <a:solidFill>
                  <a:schemeClr val="accent1"/>
                </a:solidFill>
              </a:rPr>
              <a:t>Morari</a:t>
            </a:r>
            <a:r>
              <a:rPr lang="en-US" dirty="0">
                <a:solidFill>
                  <a:schemeClr val="accent1"/>
                </a:solidFill>
              </a:rPr>
              <a:t> et al 1989][</a:t>
            </a:r>
            <a:r>
              <a:rPr lang="en-US" dirty="0" err="1">
                <a:solidFill>
                  <a:schemeClr val="accent1"/>
                </a:solidFill>
              </a:rPr>
              <a:t>Mayne</a:t>
            </a:r>
            <a:r>
              <a:rPr lang="en-US" dirty="0">
                <a:solidFill>
                  <a:schemeClr val="accent1"/>
                </a:solidFill>
              </a:rPr>
              <a:t> 1990][</a:t>
            </a:r>
            <a:r>
              <a:rPr lang="en-US" dirty="0" err="1">
                <a:solidFill>
                  <a:schemeClr val="accent1"/>
                </a:solidFill>
              </a:rPr>
              <a:t>Rawling</a:t>
            </a:r>
            <a:r>
              <a:rPr lang="en-US" dirty="0">
                <a:solidFill>
                  <a:schemeClr val="accent1"/>
                </a:solidFill>
              </a:rPr>
              <a:t> et al 2000][Camacho 2013]…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Using Noisy Prediction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955629"/>
            <a:ext cx="87482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Recent suggestion: Averaging Fixed Horizon Control (AFHC)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[Lin et al 2012] </a:t>
            </a:r>
            <a:r>
              <a:rPr lang="en-US" sz="2800" dirty="0" smtClean="0">
                <a:solidFill>
                  <a:schemeClr val="accent1"/>
                </a:solidFill>
              </a:rPr>
              <a:t>[</a:t>
            </a:r>
            <a:r>
              <a:rPr lang="en-US" sz="2800" dirty="0">
                <a:solidFill>
                  <a:schemeClr val="accent1"/>
                </a:solidFill>
              </a:rPr>
              <a:t>Chen </a:t>
            </a:r>
            <a:r>
              <a:rPr lang="en-US" sz="2800" dirty="0" smtClean="0">
                <a:solidFill>
                  <a:schemeClr val="accent1"/>
                </a:solidFill>
              </a:rPr>
              <a:t>et al 2015] [Kim et al 2015] 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200" y="4871433"/>
            <a:ext cx="4144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Which algorithm is better? 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917107" y="4871433"/>
            <a:ext cx="1633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Unclear… 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30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eft Brace 1"/>
          <p:cNvSpPr/>
          <p:nvPr/>
        </p:nvSpPr>
        <p:spPr>
          <a:xfrm>
            <a:off x="2862809" y="5203612"/>
            <a:ext cx="201652" cy="1152738"/>
          </a:xfrm>
          <a:prstGeom prst="leftBrace">
            <a:avLst>
              <a:gd name="adj1" fmla="val 52778"/>
              <a:gd name="adj2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65319" y="5497106"/>
            <a:ext cx="177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Empirically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8389" y="5238921"/>
            <a:ext cx="6968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AFHC is better in worst case under perfect predictions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64461" y="5843416"/>
            <a:ext cx="886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RHC is better in stochastic case when prediction errors are correlated 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876402"/>
            <a:ext cx="4527430" cy="318978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AFHC and RHC have vastly different behavior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2452" y="1792277"/>
            <a:ext cx="4490768" cy="33038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29789" y="2152996"/>
            <a:ext cx="3491346" cy="2477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62905" y="2098092"/>
            <a:ext cx="3446927" cy="2477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3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  <p:bldP spid="12" grpId="0"/>
      <p:bldP spid="8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4662"/>
            <a:ext cx="10515600" cy="1447071"/>
          </a:xfrm>
        </p:spPr>
        <p:txBody>
          <a:bodyPr>
            <a:normAutofit/>
          </a:bodyPr>
          <a:lstStyle/>
          <a:p>
            <a:r>
              <a:rPr lang="en-US" sz="4400" dirty="0" smtClean="0"/>
              <a:t>This </a:t>
            </a:r>
            <a:r>
              <a:rPr lang="en-US" altLang="zh-CN" sz="4400" dirty="0" smtClean="0"/>
              <a:t>paper</a:t>
            </a:r>
            <a:r>
              <a:rPr lang="en-US" sz="4400" dirty="0" smtClean="0"/>
              <a:t>: Online algorithm design with </a:t>
            </a:r>
            <a:r>
              <a:rPr lang="en-US" sz="4400" dirty="0" smtClean="0">
                <a:solidFill>
                  <a:schemeClr val="accent2"/>
                </a:solidFill>
              </a:rPr>
              <a:t>predictions</a:t>
            </a:r>
            <a:r>
              <a:rPr lang="en-US" sz="4400" dirty="0" smtClean="0"/>
              <a:t> in mind</a:t>
            </a:r>
            <a:endParaRPr lang="en-US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50024" y="2172791"/>
            <a:ext cx="1135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+mj-lt"/>
              </a:rPr>
              <a:t>How to design algorithm optimal for prediction noise? </a:t>
            </a:r>
            <a:endParaRPr lang="en-US" sz="3600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30" y="3515598"/>
            <a:ext cx="2513376" cy="1885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5343" y="3532280"/>
            <a:ext cx="2468892" cy="185166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838200" y="2377949"/>
            <a:ext cx="411823" cy="295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key design choices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85" y="3802987"/>
                <a:ext cx="5009448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latin typeface="Cambria Math"/>
                        </a:rPr>
                        <m:t>…,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85" y="3802987"/>
                <a:ext cx="5009448" cy="427618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ket 8"/>
          <p:cNvSpPr/>
          <p:nvPr/>
        </p:nvSpPr>
        <p:spPr>
          <a:xfrm rot="5400000">
            <a:off x="3788584" y="2812202"/>
            <a:ext cx="280927" cy="2525062"/>
          </a:xfrm>
          <a:prstGeom prst="rightBracket">
            <a:avLst>
              <a:gd name="adj" fmla="val 0"/>
            </a:avLst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24377" y="2098306"/>
            <a:ext cx="6867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1. How far to look-ahead in making decisions?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46278" y="4230605"/>
                <a:ext cx="19655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/>
                    </a:solidFill>
                  </a:rPr>
                  <a:t>Lookahead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dirty="0" smtClean="0">
                    <a:solidFill>
                      <a:schemeClr val="accent2"/>
                    </a:solidFill>
                  </a:rPr>
                  <a:t> steps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278" y="4230605"/>
                <a:ext cx="196553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477" t="-9836" r="-309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6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1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Predictions are crucial for </a:t>
            </a:r>
            <a:r>
              <a:rPr lang="en-US" sz="4000" dirty="0" smtClean="0"/>
              <a:t>decision </a:t>
            </a:r>
            <a:r>
              <a:rPr lang="en-US" sz="4000" dirty="0"/>
              <a:t>making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57948" y="2458858"/>
            <a:ext cx="78225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“The human brain, it is being increasingly argued in the </a:t>
            </a:r>
            <a:endParaRPr lang="en-US" sz="2400" dirty="0" smtClean="0">
              <a:solidFill>
                <a:schemeClr val="accent1"/>
              </a:solidFill>
            </a:endParaRPr>
          </a:p>
          <a:p>
            <a:r>
              <a:rPr lang="en-US" sz="2400" dirty="0" smtClean="0">
                <a:solidFill>
                  <a:schemeClr val="accent1"/>
                </a:solidFill>
              </a:rPr>
              <a:t>scientific literature, is </a:t>
            </a:r>
            <a:r>
              <a:rPr lang="en-US" sz="2400" dirty="0">
                <a:solidFill>
                  <a:schemeClr val="accent1"/>
                </a:solidFill>
              </a:rPr>
              <a:t>best viewed as an advanced prediction </a:t>
            </a:r>
            <a:endParaRPr lang="en-US" sz="2400" dirty="0" smtClean="0">
              <a:solidFill>
                <a:schemeClr val="accent1"/>
              </a:solidFill>
            </a:endParaRPr>
          </a:p>
          <a:p>
            <a:r>
              <a:rPr lang="en-US" sz="2400" dirty="0" smtClean="0">
                <a:solidFill>
                  <a:schemeClr val="accent1"/>
                </a:solidFill>
              </a:rPr>
              <a:t>machine</a:t>
            </a:r>
            <a:r>
              <a:rPr lang="en-US" sz="2400" dirty="0">
                <a:solidFill>
                  <a:schemeClr val="accent1"/>
                </a:solidFill>
              </a:rPr>
              <a:t>.”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29845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7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key design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85" y="3802987"/>
                <a:ext cx="5009448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latin typeface="Cambria Math"/>
                        </a:rPr>
                        <m:t>…,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85" y="3802987"/>
                <a:ext cx="5009448" cy="427618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3929048" y="4215197"/>
            <a:ext cx="0" cy="436493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78020" y="4174732"/>
                <a:ext cx="7145674" cy="953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+2</m:t>
                          </m:r>
                        </m:sub>
                      </m:sSub>
                      <m:r>
                        <a:rPr lang="en-US" sz="200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/>
                        </a:rPr>
                        <m:t>…,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argmin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020" y="4174732"/>
                <a:ext cx="7145674" cy="9539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ket 8"/>
          <p:cNvSpPr/>
          <p:nvPr/>
        </p:nvSpPr>
        <p:spPr>
          <a:xfrm rot="5400000">
            <a:off x="3788584" y="2812202"/>
            <a:ext cx="280927" cy="2525062"/>
          </a:xfrm>
          <a:prstGeom prst="rightBracket">
            <a:avLst>
              <a:gd name="adj" fmla="val 0"/>
            </a:avLst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24377" y="2098306"/>
            <a:ext cx="6867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1. How far to look-ahead in making decisions?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624377" y="2537058"/>
            <a:ext cx="5135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2. How many actions to commit?  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key design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53285" y="3802987"/>
                <a:ext cx="5009448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latin typeface="Cambria Math"/>
                        </a:rPr>
                        <m:t>…,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85" y="3802987"/>
                <a:ext cx="5009448" cy="427618"/>
              </a:xfrm>
              <a:prstGeom prst="rect">
                <a:avLst/>
              </a:prstGeom>
              <a:blipFill rotWithShape="0"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3929048" y="4215197"/>
            <a:ext cx="0" cy="436493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78020" y="4174732"/>
                <a:ext cx="7145674" cy="953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+2</m:t>
                          </m:r>
                        </m:sub>
                      </m:sSub>
                      <m:r>
                        <a:rPr lang="en-US" sz="2000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argmin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p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)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0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020" y="4174732"/>
                <a:ext cx="7145674" cy="9539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ket 8"/>
          <p:cNvSpPr/>
          <p:nvPr/>
        </p:nvSpPr>
        <p:spPr>
          <a:xfrm rot="5400000">
            <a:off x="3788584" y="2812202"/>
            <a:ext cx="280927" cy="2525062"/>
          </a:xfrm>
          <a:prstGeom prst="rightBracket">
            <a:avLst>
              <a:gd name="adj" fmla="val 0"/>
            </a:avLst>
          </a:prstGeom>
          <a:ln w="381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24377" y="2098306"/>
            <a:ext cx="6867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1. How far to look-ahead in making decisions?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624377" y="2537058"/>
            <a:ext cx="5135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2. How many actions to commit?  </a:t>
            </a:r>
            <a:endParaRPr lang="en-US" sz="2800" dirty="0"/>
          </a:p>
        </p:txBody>
      </p:sp>
      <p:sp>
        <p:nvSpPr>
          <p:cNvPr id="4" name="Right Brace 3"/>
          <p:cNvSpPr/>
          <p:nvPr/>
        </p:nvSpPr>
        <p:spPr>
          <a:xfrm rot="5400000">
            <a:off x="4058551" y="4299315"/>
            <a:ext cx="353994" cy="1304671"/>
          </a:xfrm>
          <a:prstGeom prst="rightBrace">
            <a:avLst>
              <a:gd name="adj1" fmla="val 31666"/>
              <a:gd name="adj2" fmla="val 50000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78020" y="5075073"/>
                <a:ext cx="17162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/>
                    </a:solidFill>
                  </a:rPr>
                  <a:t>commits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dirty="0" smtClean="0">
                    <a:solidFill>
                      <a:schemeClr val="accent2"/>
                    </a:solidFill>
                  </a:rPr>
                  <a:t> steps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020" y="5075073"/>
                <a:ext cx="171623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203" t="-10000" r="-28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6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key design choices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23163" y="3959982"/>
                <a:ext cx="2795830" cy="405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−2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1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1</m:t>
                          </m:r>
                        </m:sup>
                      </m:sSubSup>
                      <m:r>
                        <a:rPr lang="en-US" sz="2000">
                          <a:solidFill>
                            <a:schemeClr val="accent2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1</m:t>
                          </m:r>
                        </m:sup>
                      </m:sSubSup>
                      <m:r>
                        <a:rPr lang="en-US" sz="200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−2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163" y="3959982"/>
                <a:ext cx="2795830" cy="405239"/>
              </a:xfrm>
              <a:prstGeom prst="rect">
                <a:avLst/>
              </a:prstGeom>
              <a:blipFill rotWithShape="0">
                <a:blip r:embed="rId2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1624377" y="2098306"/>
            <a:ext cx="6867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1. How far to look-ahead in making decisions?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624377" y="2537058"/>
            <a:ext cx="5135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2. How many actions to commit?  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1624377" y="3029144"/>
            <a:ext cx="5259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3. How to aggregate action plans?  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63020" y="4298059"/>
                <a:ext cx="2801344" cy="405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000">
                          <a:solidFill>
                            <a:schemeClr val="accent2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+4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020" y="4298059"/>
                <a:ext cx="2801344" cy="405239"/>
              </a:xfrm>
              <a:prstGeom prst="rect">
                <a:avLst/>
              </a:prstGeom>
              <a:blipFill rotWithShape="0">
                <a:blip r:embed="rId3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9242" y="4636136"/>
                <a:ext cx="2556084" cy="412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3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+4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3</m:t>
                          </m:r>
                        </m:sup>
                      </m:sSubSup>
                      <m:r>
                        <a:rPr lang="en-US" sz="2000">
                          <a:solidFill>
                            <a:schemeClr val="accent2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+5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3</m:t>
                          </m:r>
                        </m:sup>
                      </m:sSubSup>
                      <m:r>
                        <a:rPr lang="en-US" sz="2000" i="1">
                          <a:solidFill>
                            <a:schemeClr val="accent2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𝑤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242" y="4636136"/>
                <a:ext cx="2556084" cy="412164"/>
              </a:xfrm>
              <a:prstGeom prst="rect">
                <a:avLst/>
              </a:prstGeom>
              <a:blipFill rotWithShape="0">
                <a:blip r:embed="rId4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3711920" y="3959983"/>
            <a:ext cx="337566" cy="1088317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11920" y="5099696"/>
                <a:ext cx="2177071" cy="403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𝑔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3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920" y="5099696"/>
                <a:ext cx="2177071" cy="403765"/>
              </a:xfrm>
              <a:prstGeom prst="rect">
                <a:avLst/>
              </a:prstGeom>
              <a:blipFill rotWithShape="0"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24377" y="2537058"/>
            <a:ext cx="5000710" cy="52322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71513" y="2537058"/>
            <a:ext cx="495353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Our focus: what is the optimal 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commitment level</a:t>
            </a:r>
            <a:r>
              <a:rPr lang="en-US" sz="2400" dirty="0" smtClean="0"/>
              <a:t>  given the structure</a:t>
            </a:r>
          </a:p>
          <a:p>
            <a:r>
              <a:rPr lang="en-US" sz="2400" dirty="0" smtClean="0"/>
              <a:t>of </a:t>
            </a:r>
            <a:r>
              <a:rPr lang="en-US" sz="2400" dirty="0" smtClean="0">
                <a:solidFill>
                  <a:schemeClr val="accent1"/>
                </a:solidFill>
              </a:rPr>
              <a:t>prediction noise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9" name="Right Arrow 8"/>
          <p:cNvSpPr/>
          <p:nvPr/>
        </p:nvSpPr>
        <p:spPr>
          <a:xfrm>
            <a:off x="6625087" y="2679624"/>
            <a:ext cx="546426" cy="2304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24377" y="5657712"/>
            <a:ext cx="879633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smtClean="0"/>
              <a:t>Key: </a:t>
            </a:r>
            <a:r>
              <a:rPr lang="en-US" sz="2400" dirty="0" smtClean="0"/>
              <a:t>commitment </a:t>
            </a:r>
            <a:r>
              <a:rPr lang="en-US" sz="2400" smtClean="0"/>
              <a:t>balances </a:t>
            </a:r>
            <a:r>
              <a:rPr lang="en-US" sz="2400" smtClean="0">
                <a:solidFill>
                  <a:schemeClr val="accent2"/>
                </a:solidFill>
              </a:rPr>
              <a:t>switching </a:t>
            </a:r>
            <a:r>
              <a:rPr lang="en-US" sz="2400" dirty="0" smtClean="0">
                <a:solidFill>
                  <a:schemeClr val="accent2"/>
                </a:solidFill>
              </a:rPr>
              <a:t>cost</a:t>
            </a:r>
            <a:r>
              <a:rPr lang="en-US" sz="2400" dirty="0" smtClean="0"/>
              <a:t> and </a:t>
            </a:r>
            <a:r>
              <a:rPr lang="en-US" sz="2400" dirty="0" smtClean="0">
                <a:solidFill>
                  <a:schemeClr val="accent2"/>
                </a:solidFill>
              </a:rPr>
              <a:t>prediction errors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48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Committed Horizon Control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FHC with limited commitment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dirty="0" smtClean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mod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38200" y="2458968"/>
                <a:ext cx="6934719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, …,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58968"/>
                <a:ext cx="6934719" cy="427618"/>
              </a:xfrm>
              <a:prstGeom prst="rect">
                <a:avLst/>
              </a:prstGeom>
              <a:blipFill rotWithShape="0">
                <a:blip r:embed="rId3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936455" y="2571027"/>
            <a:ext cx="9948530" cy="1202689"/>
            <a:chOff x="2383001" y="3133549"/>
            <a:chExt cx="9948530" cy="1202689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4597134" y="3397633"/>
              <a:ext cx="0" cy="436493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472183" y="3382323"/>
                  <a:ext cx="8859348" cy="9539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+2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accent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/>
                          </a:rPr>
                          <m:t>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𝑤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argmin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p>
                              <m:e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𝑐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accent2"/>
                                    </a:solidFill>
                                    <a:latin typeface="Cambria Math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|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accent2"/>
                                        </a:solidFill>
                                        <a:latin typeface="Cambria Math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)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0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2000" i="1"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  <m: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2183" y="3382323"/>
                  <a:ext cx="8859348" cy="95391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ight Bracket 18"/>
            <p:cNvSpPr/>
            <p:nvPr/>
          </p:nvSpPr>
          <p:spPr>
            <a:xfrm rot="5400000">
              <a:off x="4465092" y="1051458"/>
              <a:ext cx="264084" cy="4428266"/>
            </a:xfrm>
            <a:prstGeom prst="rightBracket">
              <a:avLst>
                <a:gd name="adj" fmla="val 0"/>
              </a:avLst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56732" y="5021943"/>
                <a:ext cx="3268331" cy="450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latin typeface="Cambria Math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𝑘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latin typeface="Cambria Math" charset="0"/>
                        </a:rPr>
                        <m:t>=(…,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accent2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+2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>
                          <a:solidFill>
                            <a:schemeClr val="accent2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32" y="5021943"/>
                <a:ext cx="3268331" cy="450764"/>
              </a:xfrm>
              <a:prstGeom prst="rect">
                <a:avLst/>
              </a:prstGeom>
              <a:blipFill rotWithShape="0">
                <a:blip r:embed="rId5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8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Committed Horizon Control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FHC with limited commitment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𝑡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mod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38200" y="2458968"/>
                <a:ext cx="6934719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3"/>
                          </a:solidFill>
                          <a:latin typeface="Cambria Math" charset="0"/>
                        </a:rPr>
                        <m:t>, …,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sz="20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58968"/>
                <a:ext cx="6934719" cy="427618"/>
              </a:xfrm>
              <a:prstGeom prst="rect">
                <a:avLst/>
              </a:prstGeom>
              <a:blipFill rotWithShape="0">
                <a:blip r:embed="rId3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3345824" y="2886586"/>
            <a:ext cx="5509266" cy="1033453"/>
            <a:chOff x="2629742" y="5165693"/>
            <a:chExt cx="5509266" cy="1033453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5134162" y="5441869"/>
              <a:ext cx="0" cy="436493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213942" y="5799036"/>
                  <a:ext cx="492506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accent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/>
                          </a:rPr>
                          <m:t>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+2</m:t>
                            </m:r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+2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3942" y="5799036"/>
                  <a:ext cx="4925066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ight Bracket 18"/>
            <p:cNvSpPr/>
            <p:nvPr/>
          </p:nvSpPr>
          <p:spPr>
            <a:xfrm rot="5400000">
              <a:off x="5136742" y="2658693"/>
              <a:ext cx="276176" cy="5290175"/>
            </a:xfrm>
            <a:prstGeom prst="rightBracket">
              <a:avLst>
                <a:gd name="adj" fmla="val 0"/>
              </a:avLst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25799" y="2735144"/>
                <a:ext cx="7380289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r>
                        <a:rPr lang="en-US" sz="2000" i="1" smtClean="0"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r>
                        <a:rPr lang="en-US" sz="20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…,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</m:t>
                          </m:r>
                          <m:r>
                            <a:rPr lang="en-US" sz="2000" i="1"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  <m:r>
                        <a:rPr lang="en-US" sz="2000" i="1" smtClean="0"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sz="2000" dirty="0" err="1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799" y="2735144"/>
                <a:ext cx="7380289" cy="427618"/>
              </a:xfrm>
              <a:prstGeom prst="rect">
                <a:avLst/>
              </a:prstGeom>
              <a:blipFill rotWithShape="0"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8200" y="5021943"/>
                <a:ext cx="5780044" cy="450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latin typeface="Cambria Math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𝑘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latin typeface="Cambria Math" charset="0"/>
                        </a:rPr>
                        <m:t>=(…,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accent2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+2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>
                          <a:solidFill>
                            <a:schemeClr val="accent2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21943"/>
                <a:ext cx="5780044" cy="450764"/>
              </a:xfrm>
              <a:prstGeom prst="rect">
                <a:avLst/>
              </a:prstGeom>
              <a:blipFill rotWithShape="0">
                <a:blip r:embed="rId6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5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Committed Horizon Control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FHC with limited </a:t>
                </a:r>
                <a:r>
                  <a:rPr lang="en-US" dirty="0"/>
                  <a:t>commitment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𝑣</m:t>
                    </m:r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m:rPr>
                        <m:nor/>
                      </m:rPr>
                      <a:rPr lang="en-US" dirty="0"/>
                      <m:t>for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>
                        <a:latin typeface="Cambria Math" charset="0"/>
                      </a:rPr>
                      <m:t>𝑡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mod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38200" y="2458968"/>
                <a:ext cx="6934719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3"/>
                          </a:solidFill>
                          <a:latin typeface="Cambria Math" charset="0"/>
                        </a:rPr>
                        <m:t>, …,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sz="20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58968"/>
                <a:ext cx="6934719" cy="427618"/>
              </a:xfrm>
              <a:prstGeom prst="rect">
                <a:avLst/>
              </a:prstGeom>
              <a:blipFill rotWithShape="0">
                <a:blip r:embed="rId3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5849256" y="3143053"/>
            <a:ext cx="5631870" cy="1010589"/>
            <a:chOff x="2749485" y="5122151"/>
            <a:chExt cx="5631870" cy="1010589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5032563" y="5456383"/>
              <a:ext cx="0" cy="436493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129276" y="5732630"/>
                  <a:ext cx="525207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 smtClean="0">
                            <a:solidFill>
                              <a:schemeClr val="accent2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2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accent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2"/>
                            </a:solidFill>
                            <a:latin typeface="Cambria Math"/>
                          </a:rPr>
                          <m:t>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+3</m:t>
                            </m:r>
                            <m:r>
                              <a:rPr lang="en-US" sz="20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+3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+2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9276" y="5732630"/>
                  <a:ext cx="525207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ight Bracket 18"/>
            <p:cNvSpPr/>
            <p:nvPr/>
          </p:nvSpPr>
          <p:spPr>
            <a:xfrm rot="5400000">
              <a:off x="4854303" y="3017333"/>
              <a:ext cx="333336" cy="4542972"/>
            </a:xfrm>
            <a:prstGeom prst="rightBracket">
              <a:avLst>
                <a:gd name="adj" fmla="val 0"/>
              </a:avLst>
            </a:prstGeom>
            <a:ln w="381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25799" y="2735144"/>
                <a:ext cx="7380289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…,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sz="20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799" y="2735144"/>
                <a:ext cx="7380289" cy="427618"/>
              </a:xfrm>
              <a:prstGeom prst="rect">
                <a:avLst/>
              </a:prstGeom>
              <a:blipFill rotWithShape="0"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29513" y="3036145"/>
                <a:ext cx="6763710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+3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…,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sz="2000" dirty="0" err="1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513" y="3036145"/>
                <a:ext cx="6763710" cy="427618"/>
              </a:xfrm>
              <a:prstGeom prst="rect">
                <a:avLst/>
              </a:prstGeom>
              <a:blipFill rotWithShape="0"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38200" y="5021943"/>
                <a:ext cx="8333756" cy="450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latin typeface="Cambria Math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𝑘</m:t>
                          </m:r>
                          <m:r>
                            <a:rPr lang="en-US" i="1" dirty="0"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latin typeface="Cambria Math" charset="0"/>
                        </a:rPr>
                        <m:t>=(…,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accent2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+2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>
                          <a:solidFill>
                            <a:schemeClr val="accent2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chemeClr val="accent2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+3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21943"/>
                <a:ext cx="8333756" cy="450764"/>
              </a:xfrm>
              <a:prstGeom prst="rect">
                <a:avLst/>
              </a:prstGeom>
              <a:blipFill rotWithShape="0"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5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Committed Horizon Control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>
                    <a:solidFill>
                      <a:schemeClr val="accent3"/>
                    </a:solidFill>
                  </a:rPr>
                  <a:t>FHC with limited </a:t>
                </a:r>
                <a:r>
                  <a:rPr lang="en-US" dirty="0">
                    <a:solidFill>
                      <a:schemeClr val="accent3"/>
                    </a:solidFill>
                  </a:rPr>
                  <a:t>commitment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3"/>
                        </a:solidFill>
                        <a:latin typeface="Cambria Math" charset="0"/>
                      </a:rPr>
                      <m:t>𝑣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3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3"/>
                        </a:solidFill>
                      </a:rPr>
                      <m:t>for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3"/>
                        </a:solidFill>
                      </a:rPr>
                      <m:t> 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mod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</m:oMath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38200" y="2458968"/>
                <a:ext cx="6934719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3"/>
                          </a:solidFill>
                          <a:latin typeface="Cambria Math" charset="0"/>
                        </a:rPr>
                        <m:t>, …,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sz="20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58968"/>
                <a:ext cx="6934719" cy="427618"/>
              </a:xfrm>
              <a:prstGeom prst="rect">
                <a:avLst/>
              </a:prstGeom>
              <a:blipFill rotWithShape="0">
                <a:blip r:embed="rId3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5849256" y="3143053"/>
            <a:ext cx="4542972" cy="770725"/>
            <a:chOff x="2749485" y="5122151"/>
            <a:chExt cx="4542972" cy="770725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5032563" y="5456383"/>
              <a:ext cx="0" cy="436493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ight Bracket 18"/>
            <p:cNvSpPr/>
            <p:nvPr/>
          </p:nvSpPr>
          <p:spPr>
            <a:xfrm rot="5400000">
              <a:off x="4854303" y="3017333"/>
              <a:ext cx="333336" cy="4542972"/>
            </a:xfrm>
            <a:prstGeom prst="rightBracket">
              <a:avLst>
                <a:gd name="adj" fmla="val 0"/>
              </a:avLst>
            </a:prstGeom>
            <a:ln w="381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25799" y="2735144"/>
                <a:ext cx="7380289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…,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sz="20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799" y="2735144"/>
                <a:ext cx="7380289" cy="427618"/>
              </a:xfrm>
              <a:prstGeom prst="rect">
                <a:avLst/>
              </a:prstGeom>
              <a:blipFill rotWithShape="0"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29513" y="3036145"/>
                <a:ext cx="6763710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+3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…,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sz="20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513" y="3036145"/>
                <a:ext cx="6763710" cy="427618"/>
              </a:xfrm>
              <a:prstGeom prst="rect">
                <a:avLst/>
              </a:prstGeom>
              <a:blipFill rotWithShape="0"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9798" y="5025458"/>
                <a:ext cx="8443209" cy="450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=(…,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+3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,…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98" y="5025458"/>
                <a:ext cx="8443209" cy="450764"/>
              </a:xfrm>
              <a:prstGeom prst="rect">
                <a:avLst/>
              </a:prstGeom>
              <a:blipFill rotWithShape="0">
                <a:blip r:embed="rId7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29513" y="3833386"/>
                <a:ext cx="52520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+2</m:t>
                          </m:r>
                        </m:sub>
                      </m:sSub>
                      <m:r>
                        <a:rPr lang="en-US" sz="2000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+3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3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+3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3"/>
                          </a:solidFill>
                          <a:latin typeface="Cambria Math" charset="0"/>
                        </a:rPr>
                        <m:t>,…,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513" y="3833386"/>
                <a:ext cx="5252079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35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Committed Horizon Control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>
                    <a:solidFill>
                      <a:schemeClr val="accent3"/>
                    </a:solidFill>
                  </a:rPr>
                  <a:t>FHC with limited </a:t>
                </a:r>
                <a:r>
                  <a:rPr lang="en-US" dirty="0">
                    <a:solidFill>
                      <a:schemeClr val="accent3"/>
                    </a:solidFill>
                  </a:rPr>
                  <a:t>commitment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3"/>
                        </a:solidFill>
                        <a:latin typeface="Cambria Math" charset="0"/>
                      </a:rPr>
                      <m:t>𝑣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3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3"/>
                        </a:solidFill>
                      </a:rPr>
                      <m:t>for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3"/>
                        </a:solidFill>
                      </a:rPr>
                      <m:t> 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mod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</m:oMath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38200" y="2458968"/>
                <a:ext cx="6934719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3"/>
                          </a:solidFill>
                          <a:latin typeface="Cambria Math" charset="0"/>
                        </a:rPr>
                        <m:t>, …,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sz="20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58968"/>
                <a:ext cx="6934719" cy="427618"/>
              </a:xfrm>
              <a:prstGeom prst="rect">
                <a:avLst/>
              </a:prstGeom>
              <a:blipFill rotWithShape="0">
                <a:blip r:embed="rId3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5729513" y="3143053"/>
            <a:ext cx="5252079" cy="1090443"/>
            <a:chOff x="2629742" y="5122151"/>
            <a:chExt cx="5252079" cy="1090443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5032563" y="5456383"/>
              <a:ext cx="0" cy="436493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629742" y="5812484"/>
                  <a:ext cx="525207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accent3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3"/>
                            </a:solidFill>
                            <a:latin typeface="Cambria Math"/>
                          </a:rPr>
                          <m:t>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+3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+3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+2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742" y="5812484"/>
                  <a:ext cx="525207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ight Bracket 18"/>
            <p:cNvSpPr/>
            <p:nvPr/>
          </p:nvSpPr>
          <p:spPr>
            <a:xfrm rot="5400000">
              <a:off x="4854303" y="3017333"/>
              <a:ext cx="333336" cy="4542972"/>
            </a:xfrm>
            <a:prstGeom prst="rightBracket">
              <a:avLst>
                <a:gd name="adj" fmla="val 0"/>
              </a:avLst>
            </a:prstGeom>
            <a:ln w="381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25799" y="2735144"/>
                <a:ext cx="7380289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…,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sz="20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799" y="2735144"/>
                <a:ext cx="7380289" cy="427618"/>
              </a:xfrm>
              <a:prstGeom prst="rect">
                <a:avLst/>
              </a:prstGeom>
              <a:blipFill rotWithShape="0"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29513" y="3036145"/>
                <a:ext cx="6763710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+3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…,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sz="20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513" y="3036145"/>
                <a:ext cx="6763710" cy="427618"/>
              </a:xfrm>
              <a:prstGeom prst="rect">
                <a:avLst/>
              </a:prstGeom>
              <a:blipFill rotWithShape="0"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9798" y="5025458"/>
                <a:ext cx="8443209" cy="450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=(…,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+3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,…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98" y="5025458"/>
                <a:ext cx="8443209" cy="450764"/>
              </a:xfrm>
              <a:prstGeom prst="rect">
                <a:avLst/>
              </a:prstGeom>
              <a:blipFill rotWithShape="0">
                <a:blip r:embed="rId7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939798" y="4402337"/>
            <a:ext cx="10829112" cy="1689874"/>
            <a:chOff x="939798" y="4402337"/>
            <a:chExt cx="10829112" cy="16898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939798" y="5641447"/>
                  <a:ext cx="8434553" cy="4507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/>
                          <m:sup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 dirty="0">
                            <a:latin typeface="Cambria Math" charset="0"/>
                          </a:rPr>
                          <m:t>=(…,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sup>
                        </m:sSubSup>
                        <m:r>
                          <a:rPr lang="en-US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…,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sup>
                        </m:sSubSup>
                        <m:r>
                          <a:rPr lang="en-US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…,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sup>
                        </m:sSubSup>
                        <m:r>
                          <a:rPr lang="en-US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…,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+3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,…</m:t>
                        </m:r>
                        <m:r>
                          <a:rPr lang="en-US" i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798" y="5641447"/>
                  <a:ext cx="8434553" cy="45076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939798" y="4402337"/>
                  <a:ext cx="8433463" cy="4507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/>
                          <m:sup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(1)</m:t>
                            </m:r>
                          </m:sup>
                        </m:sSubSup>
                        <m:r>
                          <a:rPr lang="en-US" i="1" dirty="0">
                            <a:latin typeface="Cambria Math" charset="0"/>
                          </a:rPr>
                          <m:t>=(…,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…,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…,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…,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+3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,…</m:t>
                        </m:r>
                        <m:r>
                          <a:rPr lang="en-US" i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798" y="4402337"/>
                  <a:ext cx="8433463" cy="45076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ight Brace 4"/>
            <p:cNvSpPr/>
            <p:nvPr/>
          </p:nvSpPr>
          <p:spPr>
            <a:xfrm>
              <a:off x="9212966" y="4589597"/>
              <a:ext cx="378008" cy="1387654"/>
            </a:xfrm>
            <a:prstGeom prst="rightBrace">
              <a:avLst>
                <a:gd name="adj1" fmla="val 39050"/>
                <a:gd name="adj2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9729056" y="5062659"/>
                  <a:ext cx="20398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charset="0"/>
                        </a:rPr>
                        <m:t>𝑣</m:t>
                      </m:r>
                    </m:oMath>
                  </a14:m>
                  <a:r>
                    <a:rPr lang="en-US" dirty="0" smtClean="0">
                      <a:solidFill>
                        <a:schemeClr val="accent1"/>
                      </a:solidFill>
                    </a:rPr>
                    <a:t> FHC(v) algorithms</a:t>
                  </a:r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29056" y="5062659"/>
                  <a:ext cx="2039854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8197" r="-2090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477630" y="4884097"/>
                  <a:ext cx="309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7630" y="4884097"/>
                  <a:ext cx="309700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477630" y="5393158"/>
                  <a:ext cx="309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7630" y="5393158"/>
                  <a:ext cx="309700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5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Committed Horizon Control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>
                    <a:solidFill>
                      <a:schemeClr val="accent3"/>
                    </a:solidFill>
                  </a:rPr>
                  <a:t>FHC with limited </a:t>
                </a:r>
                <a:r>
                  <a:rPr lang="en-US" dirty="0">
                    <a:solidFill>
                      <a:schemeClr val="accent3"/>
                    </a:solidFill>
                  </a:rPr>
                  <a:t>commitment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3"/>
                        </a:solidFill>
                        <a:latin typeface="Cambria Math" charset="0"/>
                      </a:rPr>
                      <m:t>𝑣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3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3"/>
                        </a:solidFill>
                      </a:rPr>
                      <m:t>for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3"/>
                        </a:solidFill>
                      </a:rPr>
                      <m:t> 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mod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</m:oMath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38200" y="2458968"/>
                <a:ext cx="6934719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3"/>
                          </a:solidFill>
                          <a:latin typeface="Cambria Math" charset="0"/>
                        </a:rPr>
                        <m:t>, …,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sz="20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58968"/>
                <a:ext cx="6934719" cy="427618"/>
              </a:xfrm>
              <a:prstGeom prst="rect">
                <a:avLst/>
              </a:prstGeom>
              <a:blipFill rotWithShape="0">
                <a:blip r:embed="rId3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5729513" y="3143053"/>
            <a:ext cx="5252079" cy="1090443"/>
            <a:chOff x="2629742" y="5122151"/>
            <a:chExt cx="5252079" cy="1090443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5032563" y="5456383"/>
              <a:ext cx="0" cy="436493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629742" y="5812484"/>
                  <a:ext cx="525207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accent3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3"/>
                            </a:solidFill>
                            <a:latin typeface="Cambria Math"/>
                          </a:rPr>
                          <m:t>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+3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+3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+2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742" y="5812484"/>
                  <a:ext cx="525207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ight Bracket 18"/>
            <p:cNvSpPr/>
            <p:nvPr/>
          </p:nvSpPr>
          <p:spPr>
            <a:xfrm rot="5400000">
              <a:off x="4854303" y="3017333"/>
              <a:ext cx="333336" cy="4542972"/>
            </a:xfrm>
            <a:prstGeom prst="rightBracket">
              <a:avLst>
                <a:gd name="adj" fmla="val 0"/>
              </a:avLst>
            </a:prstGeom>
            <a:ln w="381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25799" y="2735144"/>
                <a:ext cx="7380289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…,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sz="20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799" y="2735144"/>
                <a:ext cx="7380289" cy="427618"/>
              </a:xfrm>
              <a:prstGeom prst="rect">
                <a:avLst/>
              </a:prstGeom>
              <a:blipFill rotWithShape="0"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29513" y="3036145"/>
                <a:ext cx="6763710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+3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…,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sz="20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513" y="3036145"/>
                <a:ext cx="6763710" cy="427618"/>
              </a:xfrm>
              <a:prstGeom prst="rect">
                <a:avLst/>
              </a:prstGeom>
              <a:blipFill rotWithShape="0"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9798" y="5025458"/>
                <a:ext cx="8443209" cy="450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=(…,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+3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,…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98" y="5025458"/>
                <a:ext cx="8443209" cy="450764"/>
              </a:xfrm>
              <a:prstGeom prst="rect">
                <a:avLst/>
              </a:prstGeom>
              <a:blipFill rotWithShape="0">
                <a:blip r:embed="rId7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2133598" y="4402337"/>
            <a:ext cx="464457" cy="168987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80131" y="5977251"/>
                <a:ext cx="2086469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𝐶𝐻𝐶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𝑣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131" y="5977251"/>
                <a:ext cx="2086469" cy="84850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939798" y="4402337"/>
            <a:ext cx="8651176" cy="1689874"/>
            <a:chOff x="939798" y="4402337"/>
            <a:chExt cx="8651176" cy="16898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939798" y="5641447"/>
                  <a:ext cx="8434553" cy="4507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/>
                          <m:sup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i="1" dirty="0">
                            <a:latin typeface="Cambria Math" charset="0"/>
                          </a:rPr>
                          <m:t>=(…,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sup>
                        </m:sSubSup>
                        <m:r>
                          <a:rPr lang="en-US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…,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sup>
                        </m:sSubSup>
                        <m:r>
                          <a:rPr lang="en-US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…,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sup>
                        </m:sSubSup>
                        <m:r>
                          <a:rPr lang="en-US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…,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+3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𝑣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,…</m:t>
                        </m:r>
                        <m:r>
                          <a:rPr lang="en-US" i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798" y="5641447"/>
                  <a:ext cx="8434553" cy="45076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939798" y="4402337"/>
                  <a:ext cx="8433463" cy="4507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/>
                          <m:sup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(1)</m:t>
                            </m:r>
                          </m:sup>
                        </m:sSubSup>
                        <m:r>
                          <a:rPr lang="en-US" i="1" dirty="0">
                            <a:latin typeface="Cambria Math" charset="0"/>
                          </a:rPr>
                          <m:t>=(…,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…,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…,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</a:rPr>
                              <m:t>+2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…,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+3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,…</m:t>
                        </m:r>
                        <m:r>
                          <a:rPr lang="en-US" i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798" y="4402337"/>
                  <a:ext cx="8433463" cy="450764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67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ight Brace 4"/>
            <p:cNvSpPr/>
            <p:nvPr/>
          </p:nvSpPr>
          <p:spPr>
            <a:xfrm>
              <a:off x="9212966" y="4589597"/>
              <a:ext cx="378008" cy="1387654"/>
            </a:xfrm>
            <a:prstGeom prst="rightBrace">
              <a:avLst>
                <a:gd name="adj1" fmla="val 39050"/>
                <a:gd name="adj2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477630" y="4884097"/>
                  <a:ext cx="309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7630" y="4884097"/>
                  <a:ext cx="30970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477630" y="5393158"/>
                  <a:ext cx="3097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7630" y="5393158"/>
                  <a:ext cx="309700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729056" y="5062659"/>
                <a:ext cx="2039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FHC(v) algorithms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056" y="5062659"/>
                <a:ext cx="2039854" cy="369332"/>
              </a:xfrm>
              <a:prstGeom prst="rect">
                <a:avLst/>
              </a:prstGeom>
              <a:blipFill rotWithShape="0">
                <a:blip r:embed="rId15"/>
                <a:stretch>
                  <a:fillRect t="-8197" r="-20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8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Committed Horizon Control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>
                    <a:solidFill>
                      <a:schemeClr val="accent3"/>
                    </a:solidFill>
                  </a:rPr>
                  <a:t>FHC with limited </a:t>
                </a:r>
                <a:r>
                  <a:rPr lang="en-US" dirty="0">
                    <a:solidFill>
                      <a:schemeClr val="accent3"/>
                    </a:solidFill>
                  </a:rPr>
                  <a:t>commitment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3"/>
                        </a:solidFill>
                        <a:latin typeface="Cambria Math" charset="0"/>
                      </a:rPr>
                      <m:t>𝑣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3"/>
                        </a:solidFill>
                      </a:rPr>
                      <m:t>,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3"/>
                        </a:solidFill>
                      </a:rPr>
                      <m:t>for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3"/>
                        </a:solidFill>
                      </a:rPr>
                      <m:t> 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charset="0"/>
                      </a:rPr>
                      <m:t>𝑡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≡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mod</m:t>
                    </m:r>
                    <m:r>
                      <a:rPr lang="en-US" i="1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accent3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</m:oMath>
                </a14:m>
                <a:endParaRPr lang="en-US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38200" y="2458968"/>
                <a:ext cx="6934719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accent3"/>
                          </a:solidFill>
                          <a:latin typeface="Cambria Math" charset="0"/>
                        </a:rPr>
                        <m:t>, …,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+2|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,…</m:t>
                      </m:r>
                    </m:oMath>
                  </m:oMathPara>
                </a14:m>
                <a:endParaRPr lang="en-US" sz="20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58968"/>
                <a:ext cx="6934719" cy="427618"/>
              </a:xfrm>
              <a:prstGeom prst="rect">
                <a:avLst/>
              </a:prstGeom>
              <a:blipFill rotWithShape="0">
                <a:blip r:embed="rId3"/>
                <a:stretch>
                  <a:fillRect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5729513" y="3143053"/>
            <a:ext cx="5252079" cy="1090443"/>
            <a:chOff x="2629742" y="5122151"/>
            <a:chExt cx="5252079" cy="1090443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5032563" y="5456383"/>
              <a:ext cx="0" cy="436493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629742" y="5812484"/>
                  <a:ext cx="525207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i="1" smtClean="0">
                            <a:solidFill>
                              <a:schemeClr val="accent3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chemeClr val="accent3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+2</m:t>
                            </m:r>
                          </m:sub>
                        </m:sSub>
                        <m:r>
                          <a:rPr lang="en-US" sz="2000">
                            <a:solidFill>
                              <a:schemeClr val="accent3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accent3"/>
                            </a:solidFill>
                            <a:latin typeface="Cambria Math"/>
                          </a:rPr>
                          <m:t>…,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+3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+3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accent3"/>
                            </a:solidFill>
                            <a:latin typeface="Cambria Math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+2</m:t>
                            </m:r>
                            <m:r>
                              <a:rPr lang="en-US" sz="2000" b="0" i="1" smtClean="0">
                                <a:solidFill>
                                  <a:schemeClr val="accent3"/>
                                </a:solidFill>
                                <a:latin typeface="Cambria Math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9742" y="5812484"/>
                  <a:ext cx="5252079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ight Bracket 18"/>
            <p:cNvSpPr/>
            <p:nvPr/>
          </p:nvSpPr>
          <p:spPr>
            <a:xfrm rot="5400000">
              <a:off x="4854303" y="3017333"/>
              <a:ext cx="333336" cy="4542972"/>
            </a:xfrm>
            <a:prstGeom prst="rightBracket">
              <a:avLst>
                <a:gd name="adj" fmla="val 0"/>
              </a:avLst>
            </a:prstGeom>
            <a:ln w="3810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25799" y="2735144"/>
                <a:ext cx="7380289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…,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sz="20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799" y="2735144"/>
                <a:ext cx="7380289" cy="427618"/>
              </a:xfrm>
              <a:prstGeom prst="rect">
                <a:avLst/>
              </a:prstGeom>
              <a:blipFill rotWithShape="0"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29513" y="3036145"/>
                <a:ext cx="6763710" cy="4276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+3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…,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𝑤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+1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chemeClr val="accent3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accent3"/>
                          </a:solidFill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sz="2000" dirty="0" err="1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513" y="3036145"/>
                <a:ext cx="6763710" cy="427618"/>
              </a:xfrm>
              <a:prstGeom prst="rect">
                <a:avLst/>
              </a:prstGeom>
              <a:blipFill rotWithShape="0"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4542893" y="6096338"/>
            <a:ext cx="1777090" cy="923330"/>
            <a:chOff x="4428131" y="6072505"/>
            <a:chExt cx="1777090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428131" y="6072505"/>
                  <a:ext cx="1777090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=1</m:t>
                      </m:r>
                    </m:oMath>
                  </a14:m>
                  <a:r>
                    <a:rPr lang="en-US" dirty="0" smtClean="0">
                      <a:solidFill>
                        <a:schemeClr val="accent2"/>
                      </a:solidFill>
                    </a:rPr>
                    <a:t>         RHC,</a:t>
                  </a:r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𝑤</m:t>
                      </m:r>
                    </m:oMath>
                  </a14:m>
                  <a:r>
                    <a:rPr lang="en-US" dirty="0" smtClean="0">
                      <a:solidFill>
                        <a:schemeClr val="accent2"/>
                      </a:solidFill>
                    </a:rPr>
                    <a:t>        AFHC</a:t>
                  </a: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8131" y="6072505"/>
                  <a:ext cx="1777090" cy="92333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33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ight Arrow 7"/>
            <p:cNvSpPr/>
            <p:nvPr/>
          </p:nvSpPr>
          <p:spPr>
            <a:xfrm>
              <a:off x="5156529" y="6218725"/>
              <a:ext cx="345637" cy="133851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5158605" y="6431667"/>
              <a:ext cx="345637" cy="13385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39798" y="5025458"/>
                <a:ext cx="8443209" cy="450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=(…,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+2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+3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,…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98" y="5025458"/>
                <a:ext cx="8443209" cy="450764"/>
              </a:xfrm>
              <a:prstGeom prst="rect">
                <a:avLst/>
              </a:prstGeom>
              <a:blipFill rotWithShape="0">
                <a:blip r:embed="rId13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39798" y="5641447"/>
                <a:ext cx="8434553" cy="450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𝑣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bSup>
                      <m:r>
                        <a:rPr lang="en-US" i="1" dirty="0">
                          <a:latin typeface="Cambria Math" charset="0"/>
                        </a:rPr>
                        <m:t>=(…,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+2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sup>
                      </m:sSubSup>
                      <m:r>
                        <a:rPr lang="en-US">
                          <a:latin typeface="Cambria Math"/>
                        </a:rPr>
                        <m:t>,</m:t>
                      </m:r>
                      <m:r>
                        <a:rPr lang="en-US" i="1"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charset="0"/>
                            </a:rPr>
                            <m:t>+2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sup>
                      </m:sSubSup>
                      <m:r>
                        <a:rPr lang="en-US">
                          <a:latin typeface="Cambria Math"/>
                        </a:rPr>
                        <m:t>,</m:t>
                      </m:r>
                      <m:r>
                        <a:rPr lang="en-US" i="1"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+2</m:t>
                          </m:r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+2</m:t>
                          </m:r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+2</m:t>
                          </m:r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charset="0"/>
                            </a:rPr>
                            <m:t>+2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sup>
                      </m:sSubSup>
                      <m:r>
                        <a:rPr lang="en-US">
                          <a:latin typeface="Cambria Math"/>
                        </a:rPr>
                        <m:t>,</m:t>
                      </m:r>
                      <m:r>
                        <a:rPr lang="en-US" i="1"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+3</m:t>
                          </m:r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,…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98" y="5641447"/>
                <a:ext cx="8434553" cy="450764"/>
              </a:xfrm>
              <a:prstGeom prst="rect">
                <a:avLst/>
              </a:prstGeom>
              <a:blipFill rotWithShape="0">
                <a:blip r:embed="rId14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939798" y="4402337"/>
                <a:ext cx="8433463" cy="450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/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(1)</m:t>
                          </m:r>
                        </m:sup>
                      </m:sSubSup>
                      <m:r>
                        <a:rPr lang="en-US" i="1" dirty="0">
                          <a:latin typeface="Cambria Math" charset="0"/>
                        </a:rPr>
                        <m:t>=(…,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+2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  <m:r>
                        <a:rPr lang="en-US">
                          <a:latin typeface="Cambria Math"/>
                        </a:rPr>
                        <m:t>,</m:t>
                      </m:r>
                      <m:r>
                        <a:rPr lang="en-US" i="1"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charset="0"/>
                            </a:rPr>
                            <m:t>+2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  <m:r>
                        <a:rPr lang="en-US">
                          <a:latin typeface="Cambria Math"/>
                        </a:rPr>
                        <m:t>,</m:t>
                      </m:r>
                      <m:r>
                        <a:rPr lang="en-US" i="1"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+2</m:t>
                          </m:r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+2</m:t>
                          </m:r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  <m:r>
                        <a:rPr lang="en-US" i="1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+2</m:t>
                          </m:r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  <m:r>
                            <a:rPr lang="en-US" i="1">
                              <a:latin typeface="Cambria Math" charset="0"/>
                            </a:rPr>
                            <m:t>+2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  <m:r>
                        <a:rPr lang="en-US">
                          <a:latin typeface="Cambria Math"/>
                        </a:rPr>
                        <m:t>,</m:t>
                      </m:r>
                      <m:r>
                        <a:rPr lang="en-US" i="1">
                          <a:latin typeface="Cambria Math"/>
                        </a:rPr>
                        <m:t>…,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charset="0"/>
                            </a:rPr>
                            <m:t>+3</m:t>
                          </m:r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,…</m:t>
                      </m:r>
                      <m:r>
                        <a:rPr lang="en-US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98" y="4402337"/>
                <a:ext cx="8433463" cy="450764"/>
              </a:xfrm>
              <a:prstGeom prst="rect">
                <a:avLst/>
              </a:prstGeom>
              <a:blipFill rotWithShape="0">
                <a:blip r:embed="rId15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2133598" y="4402337"/>
            <a:ext cx="464457" cy="168987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/>
          <p:cNvSpPr/>
          <p:nvPr/>
        </p:nvSpPr>
        <p:spPr>
          <a:xfrm>
            <a:off x="9212966" y="4589597"/>
            <a:ext cx="378008" cy="1387654"/>
          </a:xfrm>
          <a:prstGeom prst="rightBrace">
            <a:avLst>
              <a:gd name="adj1" fmla="val 3905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477630" y="4884097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630" y="4884097"/>
                <a:ext cx="309700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477630" y="5393158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630" y="5393158"/>
                <a:ext cx="309700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380131" y="5977251"/>
                <a:ext cx="2086469" cy="848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𝐶𝐻𝐶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𝑣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𝑘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131" y="5977251"/>
                <a:ext cx="2086469" cy="84850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729056" y="5062659"/>
                <a:ext cx="2039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FHC(v) algorithms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9056" y="5062659"/>
                <a:ext cx="2039854" cy="369332"/>
              </a:xfrm>
              <a:prstGeom prst="rect">
                <a:avLst/>
              </a:prstGeom>
              <a:blipFill rotWithShape="0">
                <a:blip r:embed="rId19"/>
                <a:stretch>
                  <a:fillRect t="-8197" r="-209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24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We know how to make predictions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6159374" y="2441314"/>
            <a:ext cx="4600931" cy="2275540"/>
            <a:chOff x="999775" y="1435780"/>
            <a:chExt cx="3813496" cy="188608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9775" y="1472118"/>
              <a:ext cx="1318073" cy="82147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36035" y="1435780"/>
              <a:ext cx="1195236" cy="89642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39217" y="1472118"/>
              <a:ext cx="1274054" cy="838082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33915" y="2352062"/>
              <a:ext cx="1648745" cy="94838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20245" y="2540321"/>
              <a:ext cx="1767658" cy="781546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125388" y="2178735"/>
            <a:ext cx="4683424" cy="2538119"/>
            <a:chOff x="6922697" y="1269138"/>
            <a:chExt cx="4160878" cy="215360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22697" y="2665606"/>
              <a:ext cx="2174220" cy="56262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43575" y="1269138"/>
              <a:ext cx="2540000" cy="14224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55651" y="1343310"/>
              <a:ext cx="1604832" cy="118451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07502" y="2287364"/>
              <a:ext cx="1706175" cy="1135382"/>
            </a:xfrm>
            <a:prstGeom prst="rect">
              <a:avLst/>
            </a:prstGeom>
          </p:spPr>
        </p:pic>
      </p:grp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6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Theorem</a:t>
                </a:r>
              </a:p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 smtClean="0"/>
                  <a:t> that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Hölder</a:t>
                </a:r>
                <a:r>
                  <a:rPr lang="en-US" dirty="0" smtClean="0"/>
                  <a:t> continuous in the second argument </a:t>
                </a:r>
                <a:r>
                  <a:rPr lang="en-US" dirty="0"/>
                  <a:t>and feasible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dirty="0" smtClean="0"/>
                  <a:t> is bounded,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𝐶𝐻𝐶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1" i="0" smtClean="0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𝑂𝑃𝑇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𝐺𝑇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𝛼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Main Result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Theorem</a:t>
                </a:r>
              </a:p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 smtClean="0"/>
                  <a:t> that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Hölder</a:t>
                </a:r>
                <a:r>
                  <a:rPr lang="en-US" dirty="0" smtClean="0"/>
                  <a:t> continuous in the second argument </a:t>
                </a:r>
                <a:r>
                  <a:rPr lang="en-US" dirty="0"/>
                  <a:t>and feasible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dirty="0" smtClean="0"/>
                  <a:t> is bounded,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𝐶𝐻𝐶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1" i="0" smtClean="0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𝑂𝑃𝑇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𝐺𝑇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𝛼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/>
          <p:cNvSpPr/>
          <p:nvPr/>
        </p:nvSpPr>
        <p:spPr>
          <a:xfrm rot="5400000">
            <a:off x="3859078" y="2030280"/>
            <a:ext cx="480449" cy="3983067"/>
          </a:xfrm>
          <a:prstGeom prst="rightBrace">
            <a:avLst>
              <a:gd name="adj1" fmla="val 47042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77475" y="4262038"/>
            <a:ext cx="304365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Competitive difference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Main Result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Theorem</a:t>
                </a:r>
              </a:p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 smtClean="0"/>
                  <a:t> that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Hölder</a:t>
                </a:r>
                <a:r>
                  <a:rPr lang="en-US" dirty="0" smtClean="0"/>
                  <a:t> continuous in the second argument </a:t>
                </a:r>
                <a:r>
                  <a:rPr lang="en-US" dirty="0"/>
                  <a:t>and feasible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dirty="0" smtClean="0"/>
                  <a:t> is bounded,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𝐶𝐻𝐶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1" i="0" smtClean="0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𝑂𝑃𝑇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𝐺𝑇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𝛼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Main Result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14868" y="3726611"/>
            <a:ext cx="1604513" cy="34505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44310" y="2981864"/>
            <a:ext cx="278921" cy="3479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21486" y="5175201"/>
                <a:ext cx="28014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2"/>
                    </a:solidFill>
                  </a:rPr>
                  <a:t>Commitment level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400" dirty="0" smtClean="0">
                    <a:solidFill>
                      <a:schemeClr val="accent2"/>
                    </a:solidFill>
                  </a:rPr>
                  <a:t> </a:t>
                </a:r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486" y="5175201"/>
                <a:ext cx="2801473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326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wn Arrow 7"/>
          <p:cNvSpPr/>
          <p:nvPr/>
        </p:nvSpPr>
        <p:spPr>
          <a:xfrm flipV="1">
            <a:off x="5831775" y="5156300"/>
            <a:ext cx="288589" cy="499467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881654" y="5049957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/>
                </a:solidFill>
              </a:rPr>
              <a:t>?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6889637" y="5152034"/>
            <a:ext cx="313108" cy="503733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7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Theorem</a:t>
                </a:r>
              </a:p>
              <a:p>
                <a:pPr marL="0" indent="0">
                  <a:buNone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/>
                  <a:t> that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Hölder</a:t>
                </a:r>
                <a:r>
                  <a:rPr lang="en-US" dirty="0"/>
                  <a:t> continuous in the second argument and feasible 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dirty="0"/>
                  <a:t> is bounded,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𝐶𝐻𝐶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1" i="0" smtClean="0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𝑂𝑃𝑇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𝐺𝑇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𝛼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096000" y="4334342"/>
            <a:ext cx="1938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Due to 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switching cost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 rot="5400000">
            <a:off x="6926340" y="3849036"/>
            <a:ext cx="285350" cy="879232"/>
          </a:xfrm>
          <a:prstGeom prst="rightBrace">
            <a:avLst>
              <a:gd name="adj1" fmla="val 33829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Main Result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9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Theorem</a:t>
                </a:r>
              </a:p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 smtClean="0"/>
                  <a:t> that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Hölder</a:t>
                </a:r>
                <a:r>
                  <a:rPr lang="en-US" dirty="0" smtClean="0"/>
                  <a:t> continuous in the second argument </a:t>
                </a:r>
                <a:r>
                  <a:rPr lang="en-US" dirty="0"/>
                  <a:t>and feasible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dirty="0" smtClean="0"/>
                  <a:t> is bounded,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𝐶𝐻𝐶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1" i="0" smtClean="0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𝑂𝑃𝑇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𝐺𝑇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𝛼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410346" y="2774198"/>
            <a:ext cx="1983784" cy="38745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21970" y="1793382"/>
                <a:ext cx="3815916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𝐷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, ∀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𝐹</m:t>
                      </m:r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970" y="1793382"/>
                <a:ext cx="3815916" cy="50917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204129" y="3208147"/>
            <a:ext cx="312550" cy="38745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0"/>
            <a:endCxn id="5" idx="2"/>
          </p:cNvCxnSpPr>
          <p:nvPr/>
        </p:nvCxnSpPr>
        <p:spPr>
          <a:xfrm flipV="1">
            <a:off x="7360404" y="2302560"/>
            <a:ext cx="569524" cy="90558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Main Result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44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96000" y="4334342"/>
            <a:ext cx="1938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Due to 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switching cost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6926340" y="3849036"/>
            <a:ext cx="285350" cy="879232"/>
          </a:xfrm>
          <a:prstGeom prst="rightBrace">
            <a:avLst>
              <a:gd name="adj1" fmla="val 33829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Theorem</a:t>
                </a:r>
              </a:p>
              <a:p>
                <a:pPr marL="0" indent="0">
                  <a:buNone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/>
                  <a:t> that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Hölder</a:t>
                </a:r>
                <a:r>
                  <a:rPr lang="en-US" dirty="0"/>
                  <a:t> continuous in the second argument and feasible 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dirty="0"/>
                  <a:t> is bounded,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𝐶𝐻𝐶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r>
                        <a:rPr lang="en-US" b="1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𝑂𝑃𝑇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charset="0"/>
                            </a:rPr>
                            <m:t>𝛽</m:t>
                          </m:r>
                          <m:r>
                            <a:rPr lang="en-US" i="1"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latin typeface="Cambria Math" charset="0"/>
                            </a:rPr>
                            <m:t>𝐺𝑇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𝛼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8877547" y="3303228"/>
            <a:ext cx="285352" cy="1970846"/>
          </a:xfrm>
          <a:prstGeom prst="rightBrace">
            <a:avLst>
              <a:gd name="adj1" fmla="val 33829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53709" y="4334342"/>
            <a:ext cx="2165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Due to 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p</a:t>
            </a:r>
            <a:r>
              <a:rPr lang="en-US" sz="2400" dirty="0" smtClean="0">
                <a:solidFill>
                  <a:schemeClr val="accent1"/>
                </a:solidFill>
              </a:rPr>
              <a:t>rediction error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 rot="5400000">
            <a:off x="6926340" y="3849036"/>
            <a:ext cx="285350" cy="879232"/>
          </a:xfrm>
          <a:prstGeom prst="rightBrace">
            <a:avLst>
              <a:gd name="adj1" fmla="val 33829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4334342"/>
            <a:ext cx="1938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Due to 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switching cost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Main Result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4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Theorem</a:t>
                </a:r>
              </a:p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 smtClean="0"/>
                  <a:t> that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Hölder</a:t>
                </a:r>
                <a:r>
                  <a:rPr lang="en-US" dirty="0" smtClean="0"/>
                  <a:t> continuous in the second argument </a:t>
                </a:r>
                <a:r>
                  <a:rPr lang="en-US" dirty="0"/>
                  <a:t>and feasible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dirty="0" smtClean="0"/>
                  <a:t> is bounded,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𝐶𝐻𝐶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1" i="0" smtClean="0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𝑂𝑃𝑇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𝐺𝑇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𝛼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665708" y="2340245"/>
            <a:ext cx="3053167" cy="43395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105613" y="3211327"/>
            <a:ext cx="263471" cy="36878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85802" y="1680932"/>
                <a:ext cx="6249596" cy="552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𝐺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𝛼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, ∀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802" y="1680932"/>
                <a:ext cx="6249596" cy="5520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4" idx="0"/>
            <a:endCxn id="5" idx="2"/>
          </p:cNvCxnSpPr>
          <p:nvPr/>
        </p:nvCxnSpPr>
        <p:spPr>
          <a:xfrm flipV="1">
            <a:off x="8237349" y="2233006"/>
            <a:ext cx="373251" cy="97832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854338" y="3332135"/>
            <a:ext cx="235059" cy="26753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V="1">
            <a:off x="9971868" y="2028174"/>
            <a:ext cx="249563" cy="130396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Main Result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46</a:t>
            </a:fld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8877547" y="3303228"/>
            <a:ext cx="285352" cy="1970846"/>
          </a:xfrm>
          <a:prstGeom prst="rightBrace">
            <a:avLst>
              <a:gd name="adj1" fmla="val 33829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953709" y="4334342"/>
            <a:ext cx="2165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Due to 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p</a:t>
            </a:r>
            <a:r>
              <a:rPr lang="en-US" sz="2400" dirty="0" smtClean="0">
                <a:solidFill>
                  <a:schemeClr val="accent1"/>
                </a:solidFill>
              </a:rPr>
              <a:t>rediction error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5" name="Right Brace 14"/>
          <p:cNvSpPr/>
          <p:nvPr/>
        </p:nvSpPr>
        <p:spPr>
          <a:xfrm rot="5400000">
            <a:off x="6926340" y="3849036"/>
            <a:ext cx="285350" cy="879232"/>
          </a:xfrm>
          <a:prstGeom prst="rightBrace">
            <a:avLst>
              <a:gd name="adj1" fmla="val 33829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96000" y="4334342"/>
            <a:ext cx="1938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Due to 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switching cost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2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Theorem</a:t>
                </a:r>
              </a:p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 smtClean="0"/>
                  <a:t> that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Hölder</a:t>
                </a:r>
                <a:r>
                  <a:rPr lang="en-US" dirty="0" smtClean="0"/>
                  <a:t> continuous in the second argument </a:t>
                </a:r>
                <a:r>
                  <a:rPr lang="en-US" dirty="0"/>
                  <a:t>and feasible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dirty="0" smtClean="0"/>
                  <a:t> is bounded,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𝐶𝐻𝐶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1" i="0" smtClean="0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𝑂𝑃𝑇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𝐺𝑇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𝛼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9159498" y="3409628"/>
            <a:ext cx="743918" cy="55793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43246" y="741860"/>
                <a:ext cx="5924763" cy="1507592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dirty="0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dirty="0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 err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 err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i="1" dirty="0" err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≜</m:t>
                      </m:r>
                      <m:r>
                        <a:rPr lang="en-US" sz="2400" b="1" i="0" dirty="0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𝐄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dirty="0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dirty="0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i="1" dirty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 dirty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𝑡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|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400" b="0" i="1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𝑠</m:t>
                          </m:r>
                          <m:r>
                            <a:rPr lang="en-US" sz="2400" b="0" i="1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𝑘</m:t>
                          </m:r>
                        </m:sup>
                        <m:e>
                          <m:r>
                            <a:rPr lang="en-US" sz="2400" b="0" i="1" dirty="0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𝑓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 smtClean="0">
                  <a:solidFill>
                    <a:schemeClr val="accent2"/>
                  </a:solidFill>
                </a:endParaRPr>
              </a:p>
              <a:p>
                <a:pPr algn="ctr"/>
                <a:r>
                  <a:rPr lang="en-US" sz="2400" b="0" dirty="0" smtClean="0">
                    <a:solidFill>
                      <a:schemeClr val="accent2"/>
                    </a:solidFill>
                  </a:rPr>
                  <a:t>Prediction error k-steps away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246" y="741860"/>
                <a:ext cx="5924763" cy="1507592"/>
              </a:xfrm>
              <a:prstGeom prst="rect">
                <a:avLst/>
              </a:prstGeom>
              <a:blipFill rotWithShape="0">
                <a:blip r:embed="rId3"/>
                <a:stretch>
                  <a:fillRect b="-7115"/>
                </a:stretch>
              </a:blipFill>
              <a:ln w="38100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Main Result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47</a:t>
            </a:fld>
            <a:endParaRPr lang="en-US"/>
          </a:p>
        </p:txBody>
      </p:sp>
      <p:sp>
        <p:nvSpPr>
          <p:cNvPr id="7" name="Right Brace 6"/>
          <p:cNvSpPr/>
          <p:nvPr/>
        </p:nvSpPr>
        <p:spPr>
          <a:xfrm rot="5400000">
            <a:off x="8877547" y="3303228"/>
            <a:ext cx="285352" cy="1970846"/>
          </a:xfrm>
          <a:prstGeom prst="rightBrace">
            <a:avLst>
              <a:gd name="adj1" fmla="val 33829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3709" y="4334342"/>
            <a:ext cx="2165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Due to 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p</a:t>
            </a:r>
            <a:r>
              <a:rPr lang="en-US" sz="2400" dirty="0" smtClean="0">
                <a:solidFill>
                  <a:schemeClr val="accent1"/>
                </a:solidFill>
              </a:rPr>
              <a:t>rediction error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6926340" y="3849036"/>
            <a:ext cx="285350" cy="879232"/>
          </a:xfrm>
          <a:prstGeom prst="rightBrace">
            <a:avLst>
              <a:gd name="adj1" fmla="val 33829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0" y="4334342"/>
            <a:ext cx="1938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Due to 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switching cost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06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Theorem</a:t>
                </a:r>
              </a:p>
              <a:p>
                <a:pPr marL="0" indent="0">
                  <a:buNone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/>
                  <a:t> that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Hölder</a:t>
                </a:r>
                <a:r>
                  <a:rPr lang="en-US" dirty="0"/>
                  <a:t> continuous in the second argument and feasible 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dirty="0"/>
                  <a:t> is bounded,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𝐶𝐻𝐶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r>
                        <a:rPr lang="en-US" b="1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𝑂𝑃𝑇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charset="0"/>
                            </a:rPr>
                            <m:t>𝛽</m:t>
                          </m:r>
                          <m:r>
                            <a:rPr lang="en-US" i="1"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latin typeface="Cambria Math" charset="0"/>
                            </a:rPr>
                            <m:t>𝐺𝑇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𝛼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/>
          <p:cNvSpPr/>
          <p:nvPr/>
        </p:nvSpPr>
        <p:spPr>
          <a:xfrm rot="5400000">
            <a:off x="8877547" y="3303228"/>
            <a:ext cx="285352" cy="1970846"/>
          </a:xfrm>
          <a:prstGeom prst="rightBrace">
            <a:avLst>
              <a:gd name="adj1" fmla="val 33829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53709" y="4334342"/>
            <a:ext cx="2165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Due to 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p</a:t>
            </a:r>
            <a:r>
              <a:rPr lang="en-US" sz="2400" dirty="0" smtClean="0">
                <a:solidFill>
                  <a:schemeClr val="accent1"/>
                </a:solidFill>
              </a:rPr>
              <a:t>rediction error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Right Brace 6"/>
          <p:cNvSpPr/>
          <p:nvPr/>
        </p:nvSpPr>
        <p:spPr>
          <a:xfrm rot="5400000">
            <a:off x="6926340" y="3849036"/>
            <a:ext cx="285350" cy="879232"/>
          </a:xfrm>
          <a:prstGeom prst="rightBrace">
            <a:avLst>
              <a:gd name="adj1" fmla="val 33829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96000" y="4334342"/>
            <a:ext cx="1938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Due to 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switching cost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Main Result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48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912" y="512271"/>
            <a:ext cx="2513376" cy="188503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610600" y="806824"/>
            <a:ext cx="0" cy="137672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610600" y="1151208"/>
            <a:ext cx="0" cy="663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443061" y="542964"/>
                <a:ext cx="370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061" y="542964"/>
                <a:ext cx="37093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9159498" y="3409628"/>
            <a:ext cx="743918" cy="55793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8659906" y="1470212"/>
            <a:ext cx="1433958" cy="1918447"/>
          </a:xfrm>
          <a:custGeom>
            <a:avLst/>
            <a:gdLst>
              <a:gd name="connsiteX0" fmla="*/ 878541 w 1433958"/>
              <a:gd name="connsiteY0" fmla="*/ 1918447 h 1918447"/>
              <a:gd name="connsiteX1" fmla="*/ 1398494 w 1433958"/>
              <a:gd name="connsiteY1" fmla="*/ 340659 h 1918447"/>
              <a:gd name="connsiteX2" fmla="*/ 0 w 1433958"/>
              <a:gd name="connsiteY2" fmla="*/ 0 h 191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3958" h="1918447">
                <a:moveTo>
                  <a:pt x="878541" y="1918447"/>
                </a:moveTo>
                <a:cubicBezTo>
                  <a:pt x="1211729" y="1289423"/>
                  <a:pt x="1544917" y="660400"/>
                  <a:pt x="1398494" y="340659"/>
                </a:cubicBezTo>
                <a:cubicBezTo>
                  <a:pt x="1252071" y="20918"/>
                  <a:pt x="0" y="0"/>
                  <a:pt x="0" y="0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2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Theorem</a:t>
                </a:r>
              </a:p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 smtClean="0"/>
                  <a:t> that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Hölder</a:t>
                </a:r>
                <a:r>
                  <a:rPr lang="en-US" dirty="0" smtClean="0"/>
                  <a:t> continuous in the second argument </a:t>
                </a:r>
                <a:r>
                  <a:rPr lang="en-US" dirty="0"/>
                  <a:t>and feasible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dirty="0" smtClean="0"/>
                  <a:t> is bounded,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𝐶𝐻𝐶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1" i="0" smtClean="0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𝑂𝑃𝑇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𝐺𝑇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𝛼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Main Result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49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14868" y="3726611"/>
            <a:ext cx="1604513" cy="34505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744310" y="2981864"/>
            <a:ext cx="278921" cy="3479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5400000">
            <a:off x="8877547" y="3303228"/>
            <a:ext cx="285352" cy="1970846"/>
          </a:xfrm>
          <a:prstGeom prst="rightBrace">
            <a:avLst>
              <a:gd name="adj1" fmla="val 33829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53709" y="4334342"/>
            <a:ext cx="2165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Due to 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p</a:t>
            </a:r>
            <a:r>
              <a:rPr lang="en-US" sz="2400" dirty="0" smtClean="0">
                <a:solidFill>
                  <a:schemeClr val="accent1"/>
                </a:solidFill>
              </a:rPr>
              <a:t>rediction error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6926340" y="3849036"/>
            <a:ext cx="285350" cy="879232"/>
          </a:xfrm>
          <a:prstGeom prst="rightBrace">
            <a:avLst>
              <a:gd name="adj1" fmla="val 33829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96000" y="4334342"/>
            <a:ext cx="1938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Due to 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switching cost</a:t>
            </a:r>
            <a:endParaRPr lang="en-US" sz="2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21486" y="5175201"/>
                <a:ext cx="28014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2"/>
                    </a:solidFill>
                  </a:rPr>
                  <a:t>Commitment level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400" dirty="0" smtClean="0">
                    <a:solidFill>
                      <a:schemeClr val="accent2"/>
                    </a:solidFill>
                  </a:rPr>
                  <a:t> </a:t>
                </a:r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486" y="5175201"/>
                <a:ext cx="2801473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326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12"/>
          <p:cNvSpPr/>
          <p:nvPr/>
        </p:nvSpPr>
        <p:spPr>
          <a:xfrm flipV="1">
            <a:off x="5831775" y="5156300"/>
            <a:ext cx="288589" cy="499467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881654" y="5049957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/>
                </a:solidFill>
              </a:rPr>
              <a:t>?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6889637" y="5152034"/>
            <a:ext cx="313108" cy="503733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We know how to make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49"/>
            <a:ext cx="2743200" cy="365125"/>
          </a:xfrm>
        </p:spPr>
        <p:txBody>
          <a:bodyPr/>
          <a:lstStyle/>
          <a:p>
            <a:fld id="{DF0E88EB-1E6D-FC4D-87BD-5C20F5E6A353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3304079"/>
            <a:ext cx="41837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How should an algorithm </a:t>
            </a:r>
          </a:p>
          <a:p>
            <a:r>
              <a:rPr lang="en-US" sz="2800" dirty="0"/>
              <a:t>u</a:t>
            </a:r>
            <a:r>
              <a:rPr lang="en-US" sz="2800" dirty="0" smtClean="0"/>
              <a:t>se predictions if errors are</a:t>
            </a:r>
          </a:p>
        </p:txBody>
      </p:sp>
      <p:sp>
        <p:nvSpPr>
          <p:cNvPr id="8" name="Left Brace 7"/>
          <p:cNvSpPr/>
          <p:nvPr/>
        </p:nvSpPr>
        <p:spPr>
          <a:xfrm>
            <a:off x="5169831" y="2697109"/>
            <a:ext cx="381394" cy="2222387"/>
          </a:xfrm>
          <a:prstGeom prst="leftBrace">
            <a:avLst>
              <a:gd name="adj1" fmla="val 54369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9064" y="3701156"/>
            <a:ext cx="2513376" cy="18850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38390" y="2816529"/>
            <a:ext cx="1788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independent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638390" y="4361080"/>
            <a:ext cx="1469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correlated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1306" y="2125160"/>
            <a:ext cx="2468892" cy="18516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08577" y="3588804"/>
            <a:ext cx="443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vs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572992"/>
            <a:ext cx="106221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+mj-lt"/>
              </a:rPr>
              <a:t>But not how to </a:t>
            </a:r>
            <a:r>
              <a:rPr lang="en-US" sz="4000" dirty="0" smtClean="0">
                <a:solidFill>
                  <a:schemeClr val="accent2"/>
                </a:solidFill>
                <a:latin typeface="+mj-lt"/>
              </a:rPr>
              <a:t>design algorithms to use prediction</a:t>
            </a:r>
            <a:endParaRPr lang="en-US" sz="40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758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/>
      <p:bldP spid="11" grpId="0"/>
      <p:bldP spid="3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Theorem</a:t>
                </a:r>
              </a:p>
              <a:p>
                <a:pPr marL="0" indent="0">
                  <a:buNone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/>
                  <a:t> that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Hölder</a:t>
                </a:r>
                <a:r>
                  <a:rPr lang="en-US" dirty="0"/>
                  <a:t> continuous in the second argument and feasible 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dirty="0"/>
                  <a:t> is bounded,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𝐶𝐻𝐶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r>
                        <a:rPr lang="en-US" b="1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𝑂𝑃𝑇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i="1">
                              <a:latin typeface="Cambria Math" charset="0"/>
                            </a:rPr>
                            <m:t>𝛽</m:t>
                          </m:r>
                          <m:r>
                            <a:rPr lang="en-US" i="1"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  <m:r>
                            <a:rPr lang="en-US" i="1">
                              <a:latin typeface="Cambria Math" charset="0"/>
                            </a:rPr>
                            <m:t>𝐺𝑇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𝑣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𝛼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/>
          <p:cNvSpPr/>
          <p:nvPr/>
        </p:nvSpPr>
        <p:spPr>
          <a:xfrm rot="5400000">
            <a:off x="6926340" y="3849036"/>
            <a:ext cx="285350" cy="879232"/>
          </a:xfrm>
          <a:prstGeom prst="rightBrace">
            <a:avLst>
              <a:gd name="adj1" fmla="val 33829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0" y="4334342"/>
            <a:ext cx="1938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Due to </a:t>
            </a:r>
          </a:p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switching cost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8877547" y="3303228"/>
            <a:ext cx="285352" cy="1970846"/>
          </a:xfrm>
          <a:prstGeom prst="rightBrace">
            <a:avLst>
              <a:gd name="adj1" fmla="val 33829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53709" y="4334342"/>
            <a:ext cx="2165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Due to 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p</a:t>
            </a:r>
            <a:r>
              <a:rPr lang="en-US" sz="2400" dirty="0" smtClean="0">
                <a:solidFill>
                  <a:schemeClr val="accent1"/>
                </a:solidFill>
              </a:rPr>
              <a:t>rediction error</a:t>
            </a:r>
            <a:endParaRPr lang="en-US" sz="2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38200" y="5759139"/>
                <a:ext cx="8915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accent2"/>
                    </a:solidFill>
                  </a:rPr>
                  <a:t>Key: choose commitment level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𝑣</m:t>
                    </m:r>
                    <m:r>
                      <a:rPr lang="en-US" sz="2800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solidFill>
                      <a:schemeClr val="accent2"/>
                    </a:solidFill>
                  </a:rPr>
                  <a:t>to balance these two terms</a:t>
                </a:r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59139"/>
                <a:ext cx="8915005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436" t="-11628" r="-116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Main Result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50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14868" y="3726611"/>
            <a:ext cx="1604513" cy="34505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744310" y="2981864"/>
            <a:ext cx="278921" cy="3479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21486" y="5175201"/>
                <a:ext cx="28014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2"/>
                    </a:solidFill>
                  </a:rPr>
                  <a:t>Commitment level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400" dirty="0" smtClean="0">
                    <a:solidFill>
                      <a:schemeClr val="accent2"/>
                    </a:solidFill>
                  </a:rPr>
                  <a:t> </a:t>
                </a:r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486" y="5175201"/>
                <a:ext cx="2801473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26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12"/>
          <p:cNvSpPr/>
          <p:nvPr/>
        </p:nvSpPr>
        <p:spPr>
          <a:xfrm flipV="1">
            <a:off x="5831775" y="5156300"/>
            <a:ext cx="288589" cy="499467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881654" y="5049957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2"/>
                </a:solidFill>
              </a:rPr>
              <a:t>?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6889637" y="5152034"/>
            <a:ext cx="313108" cy="503733"/>
          </a:xfrm>
          <a:prstGeom prst="down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Theorem</a:t>
                </a:r>
              </a:p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 smtClean="0"/>
                  <a:t> that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Hölder</a:t>
                </a:r>
                <a:r>
                  <a:rPr lang="en-US" dirty="0" smtClean="0"/>
                  <a:t> continuous in the second argument </a:t>
                </a:r>
                <a:r>
                  <a:rPr lang="en-US" dirty="0"/>
                  <a:t>and feasible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dirty="0" smtClean="0"/>
                  <a:t> is bounded,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𝐶𝐻𝐶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1" i="0" smtClean="0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𝑂𝑃𝑇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𝐺𝑇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𝛼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Main Result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78835" y="4246380"/>
                <a:ext cx="4865050" cy="105349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e.g. </a:t>
                </a:r>
                <a:r>
                  <a:rPr lang="en-US" sz="2800" dirty="0" err="1" smtClean="0"/>
                  <a:t>i.i.d</a:t>
                </a:r>
                <a:r>
                  <a:rPr lang="en-US" sz="2800" dirty="0" smtClean="0"/>
                  <a:t>. noise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1, 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0, 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835" y="4246380"/>
                <a:ext cx="4865050" cy="1053494"/>
              </a:xfrm>
              <a:prstGeom prst="rect">
                <a:avLst/>
              </a:prstGeom>
              <a:blipFill rotWithShape="0">
                <a:blip r:embed="rId3"/>
                <a:stretch>
                  <a:fillRect l="-25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7529863" y="4055243"/>
            <a:ext cx="452719" cy="2352369"/>
          </a:xfrm>
          <a:prstGeom prst="rightBrace">
            <a:avLst>
              <a:gd name="adj1" fmla="val 76296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30582" y="5331950"/>
                <a:ext cx="32434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1"/>
                    </a:solidFill>
                  </a:rPr>
                  <a:t>Decreasing function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𝑣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582" y="5331950"/>
                <a:ext cx="3243452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00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/>
          <p:cNvSpPr/>
          <p:nvPr/>
        </p:nvSpPr>
        <p:spPr>
          <a:xfrm>
            <a:off x="5978391" y="5963716"/>
            <a:ext cx="486697" cy="26547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65088" y="5865620"/>
            <a:ext cx="4012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AFHC is best when noise is </a:t>
            </a:r>
            <a:r>
              <a:rPr lang="en-US" sz="2400" dirty="0" err="1" smtClean="0">
                <a:solidFill>
                  <a:schemeClr val="accent2"/>
                </a:solidFill>
              </a:rPr>
              <a:t>i.i.d</a:t>
            </a:r>
            <a:endParaRPr lang="en-US" sz="24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110403" y="4246380"/>
                <a:ext cx="3026149" cy="910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𝛽</m:t>
                          </m:r>
                          <m:r>
                            <a:rPr lang="en-US" sz="2800" i="1"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800" i="1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r>
                        <a:rPr lang="en-US" sz="2800" b="0" i="1" smtClean="0">
                          <a:latin typeface="Cambria Math" charset="0"/>
                        </a:rPr>
                        <m:t>+2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𝐺𝑇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403" y="4246380"/>
                <a:ext cx="3026149" cy="9107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91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9" grpId="0" animBg="1"/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err="1" smtClean="0"/>
                  <a:t>i.i.d</a:t>
                </a:r>
                <a:r>
                  <a:rPr lang="en-US" dirty="0" smtClean="0"/>
                  <a:t>. prediction noise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1, 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  <m:r>
                            <a:rPr lang="en-US" i="1">
                              <a:latin typeface="Cambria Math" charset="0"/>
                            </a:rPr>
                            <m:t>           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396" y="1825624"/>
            <a:ext cx="5829403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2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err="1" smtClean="0">
                    <a:solidFill>
                      <a:schemeClr val="bg2"/>
                    </a:solidFill>
                  </a:rPr>
                  <a:t>i.i.d</a:t>
                </a:r>
                <a:r>
                  <a:rPr lang="en-US" dirty="0" smtClean="0">
                    <a:solidFill>
                      <a:schemeClr val="bg2"/>
                    </a:solidFill>
                  </a:rPr>
                  <a:t>. prediction noise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2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2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1, 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           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Long range correlated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1, 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𝐿</m:t>
                              </m:r>
                            </m:e>
                          </m:eqArr>
                          <m:r>
                            <a:rPr lang="en-US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&gt;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396" y="1825624"/>
            <a:ext cx="5829403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6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err="1" smtClean="0">
                    <a:solidFill>
                      <a:schemeClr val="bg2"/>
                    </a:solidFill>
                  </a:rPr>
                  <a:t>i.i.d</a:t>
                </a:r>
                <a:r>
                  <a:rPr lang="en-US" dirty="0" smtClean="0">
                    <a:solidFill>
                      <a:schemeClr val="bg2"/>
                    </a:solidFill>
                  </a:rPr>
                  <a:t>. prediction noise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2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2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1, 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           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2"/>
                    </a:solidFill>
                  </a:rPr>
                  <a:t>Long range correlated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2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2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1, 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</m:eqAr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&gt;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Short range correlated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1, 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𝐿</m:t>
                              </m:r>
                            </m:e>
                          </m:eqAr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≤</m:t>
                          </m:r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396" y="1825624"/>
            <a:ext cx="5829403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4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err="1" smtClean="0">
                    <a:solidFill>
                      <a:schemeClr val="bg2"/>
                    </a:solidFill>
                  </a:rPr>
                  <a:t>i.i.d</a:t>
                </a:r>
                <a:r>
                  <a:rPr lang="en-US" dirty="0" smtClean="0">
                    <a:solidFill>
                      <a:schemeClr val="bg2"/>
                    </a:solidFill>
                  </a:rPr>
                  <a:t>. prediction noise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            </m:t>
                          </m:r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2"/>
                    </a:solidFill>
                  </a:rPr>
                  <a:t>Long range correlated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2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2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1, 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</m:eqAr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&gt;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bg2"/>
                    </a:solidFill>
                  </a:rPr>
                  <a:t>Short range correlated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2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2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1, 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≤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</m:eqArr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Exponentially decaying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,  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30724"/>
              </a:xfrm>
              <a:blipFill rotWithShape="0">
                <a:blip r:embed="rId2"/>
                <a:stretch>
                  <a:fillRect l="-2471"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398" y="1825625"/>
            <a:ext cx="5829401" cy="453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2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commitment level depends on </a:t>
            </a:r>
            <a:r>
              <a:rPr lang="en-US" dirty="0" smtClean="0">
                <a:solidFill>
                  <a:schemeClr val="accent2"/>
                </a:solidFill>
              </a:rPr>
              <a:t>prediction noise structure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66566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solidFill>
                      <a:schemeClr val="tx1"/>
                    </a:solidFill>
                  </a:rPr>
                  <a:t>i.i.d. prediction noise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1, 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&gt;0</m:t>
                              </m:r>
                            </m:e>
                          </m:eqAr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           </m:t>
                          </m:r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tx1"/>
                    </a:solidFill>
                  </a:rPr>
                  <a:t>Long range correlated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1, 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</m:eqAr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&gt;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tx1"/>
                    </a:solidFill>
                  </a:rPr>
                  <a:t>Short range correlated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1, 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≤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0,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&gt;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</m:eqAr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𝐿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≤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Exponentially decaying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,  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665661"/>
              </a:xfrm>
              <a:blipFill rotWithShape="0">
                <a:blip r:embed="rId2"/>
                <a:stretch>
                  <a:fillRect l="-2471" t="-2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4398" y="1825625"/>
            <a:ext cx="5829401" cy="453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0812" y="2067964"/>
            <a:ext cx="5298325" cy="403487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0050" y="4008146"/>
            <a:ext cx="3684191" cy="1444440"/>
            <a:chOff x="7380050" y="4008146"/>
            <a:chExt cx="3684191" cy="1444440"/>
          </a:xfrm>
        </p:grpSpPr>
        <p:sp>
          <p:nvSpPr>
            <p:cNvPr id="4" name="TextBox 3"/>
            <p:cNvSpPr txBox="1"/>
            <p:nvPr/>
          </p:nvSpPr>
          <p:spPr>
            <a:xfrm>
              <a:off x="9276338" y="4445026"/>
              <a:ext cx="153852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1">
                      <a:lumMod val="75000"/>
                    </a:schemeClr>
                  </a:solidFill>
                </a:rPr>
                <a:t>Prediction error dominant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722853" y="5114032"/>
              <a:ext cx="234138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2"/>
                  </a:solidFill>
                </a:rPr>
                <a:t>Switching cost dominant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80050" y="4008146"/>
              <a:ext cx="17657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Intermediate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731015" y="5623944"/>
            <a:ext cx="4832766" cy="522811"/>
            <a:chOff x="6731015" y="5623944"/>
            <a:chExt cx="4832766" cy="522811"/>
          </a:xfrm>
        </p:grpSpPr>
        <p:sp>
          <p:nvSpPr>
            <p:cNvPr id="16" name="TextBox 15"/>
            <p:cNvSpPr txBox="1"/>
            <p:nvPr/>
          </p:nvSpPr>
          <p:spPr>
            <a:xfrm>
              <a:off x="6731015" y="5746645"/>
              <a:ext cx="620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2"/>
                  </a:solidFill>
                </a:rPr>
                <a:t>RHC</a:t>
              </a:r>
              <a:endParaRPr lang="en-US" sz="20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814858" y="5746645"/>
              <a:ext cx="7489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2"/>
                  </a:solidFill>
                </a:rPr>
                <a:t>AFHC</a:t>
              </a:r>
              <a:endParaRPr lang="en-US" sz="2000" dirty="0">
                <a:solidFill>
                  <a:schemeClr val="accent2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6977165" y="5623944"/>
              <a:ext cx="0" cy="212750"/>
            </a:xfrm>
            <a:prstGeom prst="straightConnector1">
              <a:avLst/>
            </a:prstGeom>
            <a:ln w="28575">
              <a:solidFill>
                <a:schemeClr val="accent2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11073767" y="5640270"/>
              <a:ext cx="0" cy="21275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42613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Theorem</a:t>
                </a:r>
              </a:p>
              <a:p>
                <a:pPr marL="0" indent="0">
                  <a:buNone/>
                </a:pPr>
                <a:r>
                  <a:rPr lang="en-US" dirty="0" smtClean="0"/>
                  <a:t>If prediction noise is long-range correlated,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e>
                          <m:e>
                            <m:r>
                              <a:rPr lang="en-US" i="1">
                                <a:latin typeface="Cambria Math" charset="0"/>
                              </a:rPr>
                              <m:t>0,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&gt;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e>
                        </m:eqAr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latin typeface="Cambria Math" charset="0"/>
                          </a:rPr>
                          <m:t>&gt;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AFHC is optimal 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  <m:r>
                          <m:rPr>
                            <m:sty m:val="p"/>
                          </m:rPr>
                          <a:rPr lang="en-US" i="1">
                            <a:latin typeface="Cambria Math" charset="0"/>
                          </a:rPr>
                          <m:t>D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i="1">
                        <a:latin typeface="Cambria Math" charset="0"/>
                      </a:rPr>
                      <m:t>𝛼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RHC is optimal if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charset="0"/>
                      </a:rPr>
                      <m:t>&lt;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m:rPr>
                            <m:lit/>
                          </m:rP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</a:rPr>
                          <m:t>+2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CHC is optimal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  <m:r>
                      <a:rPr lang="en-US" b="0" i="1" smtClean="0">
                        <a:latin typeface="Cambria Math" charset="0"/>
                      </a:rPr>
                      <m:t>∈(1,</m:t>
                    </m:r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o/w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42613" cy="4351338"/>
              </a:xfrm>
              <a:blipFill rotWithShape="0">
                <a:blip r:embed="rId3"/>
                <a:stretch>
                  <a:fillRect l="-224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15756" y="5334172"/>
                <a:ext cx="7138044" cy="10231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𝑣</m:t>
                          </m:r>
                        </m:e>
                        <m:sup>
                          <m:r>
                            <a:rPr lang="en-US" sz="2400" i="1" dirty="0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charset="0"/>
                        </a:rPr>
                        <m:t>argmin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𝛽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+2</m:t>
                              </m:r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−4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𝐺𝑇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+2</m:t>
                              </m:r>
                            </m:e>
                          </m:d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3+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𝐺𝑇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+2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𝑣</m:t>
                          </m:r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756" y="5334172"/>
                <a:ext cx="7138044" cy="10231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Bent-Up Arrow 7"/>
          <p:cNvSpPr/>
          <p:nvPr/>
        </p:nvSpPr>
        <p:spPr>
          <a:xfrm rot="5400000">
            <a:off x="3724238" y="5472777"/>
            <a:ext cx="630121" cy="352913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59505" y="3601047"/>
            <a:ext cx="580323" cy="6085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>
            <a:off x="3862842" y="3093068"/>
            <a:ext cx="598516" cy="498764"/>
          </a:xfrm>
          <a:prstGeom prst="bentArrow">
            <a:avLst>
              <a:gd name="adj1" fmla="val 14967"/>
              <a:gd name="adj2" fmla="val 15000"/>
              <a:gd name="adj3" fmla="val 23110"/>
              <a:gd name="adj4" fmla="val 5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61358" y="2475327"/>
            <a:ext cx="308122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Relative importance </a:t>
            </a:r>
            <a:r>
              <a:rPr lang="en-US" sz="2400" smtClean="0">
                <a:solidFill>
                  <a:schemeClr val="accent1"/>
                </a:solidFill>
              </a:rPr>
              <a:t>of </a:t>
            </a:r>
          </a:p>
          <a:p>
            <a:r>
              <a:rPr lang="en-US" sz="2400" dirty="0" smtClean="0">
                <a:solidFill>
                  <a:schemeClr val="accent1"/>
                </a:solidFill>
              </a:rPr>
              <a:t>prediction error </a:t>
            </a:r>
          </a:p>
          <a:p>
            <a:r>
              <a:rPr lang="en-US" sz="2400" dirty="0" smtClean="0">
                <a:solidFill>
                  <a:schemeClr val="accent1"/>
                </a:solidFill>
              </a:rPr>
              <a:t>and switching cost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detail: long-range correlated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29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42613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Theorem</a:t>
                </a:r>
              </a:p>
              <a:p>
                <a:pPr marL="0" indent="0">
                  <a:buNone/>
                </a:pPr>
                <a:r>
                  <a:rPr lang="en-US" dirty="0" smtClean="0"/>
                  <a:t>If prediction noise is short-range correlated,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1, 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e>
                          <m:e>
                            <m:r>
                              <a:rPr lang="en-US" i="1">
                                <a:latin typeface="Cambria Math" charset="0"/>
                              </a:rPr>
                              <m:t>0,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&gt;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𝐿</m:t>
                            </m:r>
                          </m:e>
                        </m:eqArr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latin typeface="Cambria Math" charset="0"/>
                          </a:rPr>
                          <m:t>≤</m:t>
                        </m:r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AFHC is optimal 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  <m:r>
                          <m:rPr>
                            <m:sty m:val="p"/>
                          </m:rPr>
                          <a:rPr lang="en-US" i="1">
                            <a:latin typeface="Cambria Math" charset="0"/>
                          </a:rPr>
                          <m:t>D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latin typeface="Cambria Math" charset="0"/>
                      </a:rPr>
                      <m:t>𝐻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RHC is optimal if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+2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dirty="0" smtClean="0"/>
                  <a:t>CHC is optimal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  <m:r>
                      <a:rPr lang="en-US" b="0" i="1" smtClean="0">
                        <a:latin typeface="Cambria Math" charset="0"/>
                      </a:rPr>
                      <m:t>∈(1,</m:t>
                    </m:r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o/w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42613" cy="4351338"/>
              </a:xfrm>
              <a:blipFill rotWithShape="0">
                <a:blip r:embed="rId2"/>
                <a:stretch>
                  <a:fillRect l="-224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881" y="2043137"/>
            <a:ext cx="5682125" cy="432715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846143" y="3359717"/>
            <a:ext cx="3354917" cy="2177468"/>
            <a:chOff x="7846143" y="3359717"/>
            <a:chExt cx="3354917" cy="2177468"/>
          </a:xfrm>
        </p:grpSpPr>
        <p:sp>
          <p:nvSpPr>
            <p:cNvPr id="13" name="TextBox 12"/>
            <p:cNvSpPr txBox="1"/>
            <p:nvPr/>
          </p:nvSpPr>
          <p:spPr>
            <a:xfrm>
              <a:off x="7846143" y="3359717"/>
              <a:ext cx="213605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1">
                      <a:lumMod val="75000"/>
                    </a:schemeClr>
                  </a:solidFill>
                </a:rPr>
                <a:t>Intermediate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534779" y="4378145"/>
              <a:ext cx="26662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Prediction error dominant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18489" y="5198631"/>
              <a:ext cx="234138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2"/>
                  </a:solidFill>
                </a:rPr>
                <a:t>Switching cost dominant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detail: short-range correlated noise</a:t>
            </a:r>
            <a:endParaRPr lang="en-US" dirty="0"/>
          </a:p>
        </p:txBody>
      </p:sp>
      <p:sp>
        <p:nvSpPr>
          <p:cNvPr id="8" name="Bent-Up Arrow 7"/>
          <p:cNvSpPr/>
          <p:nvPr/>
        </p:nvSpPr>
        <p:spPr>
          <a:xfrm rot="5400000">
            <a:off x="3648448" y="5957382"/>
            <a:ext cx="772483" cy="39327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70738" y="4112138"/>
            <a:ext cx="931025" cy="532015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ent-Up Arrow 9"/>
          <p:cNvSpPr/>
          <p:nvPr/>
        </p:nvSpPr>
        <p:spPr>
          <a:xfrm rot="16200000" flipV="1">
            <a:off x="4758470" y="3468845"/>
            <a:ext cx="772483" cy="514103"/>
          </a:xfrm>
          <a:prstGeom prst="bentUpArrow">
            <a:avLst>
              <a:gd name="adj1" fmla="val 15298"/>
              <a:gd name="adj2" fmla="val 25000"/>
              <a:gd name="adj3" fmla="val 314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71260" y="5922517"/>
            <a:ext cx="620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RHC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951840" y="592251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AFHC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1222324" y="5791151"/>
            <a:ext cx="0" cy="2127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31327" y="6003901"/>
                <a:ext cx="7367594" cy="80355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𝑣</m:t>
                          </m:r>
                        </m:e>
                        <m:sup>
                          <m:r>
                            <a:rPr lang="en-US" sz="2400" i="1" dirty="0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charset="0"/>
                        </a:rPr>
                        <m:t>argmin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𝛽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𝐺𝑇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/2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𝐺𝑇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𝛼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327" y="6003901"/>
                <a:ext cx="7367594" cy="803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6828985" y="5811391"/>
            <a:ext cx="0" cy="212750"/>
          </a:xfrm>
          <a:prstGeom prst="straightConnector1">
            <a:avLst/>
          </a:prstGeom>
          <a:ln w="28575">
            <a:solidFill>
              <a:schemeClr val="accent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58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01763" y="3005839"/>
                <a:ext cx="4147674" cy="7923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+2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+1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763" y="3005839"/>
                <a:ext cx="4147674" cy="7923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8739854" y="4353012"/>
            <a:ext cx="2261937" cy="5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9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6" grpId="0" animBg="1"/>
      <p:bldP spid="6" grpId="1" animBg="1"/>
      <p:bldP spid="10" grpId="0" animBg="1"/>
      <p:bldP spid="10" grpId="1" animBg="1"/>
      <p:bldP spid="7" grpId="0" animBg="1"/>
      <p:bldP spid="12" grpId="0" animBg="1"/>
      <p:bldP spid="12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42613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Theorem</a:t>
                </a:r>
              </a:p>
              <a:p>
                <a:pPr marL="0" indent="0">
                  <a:buNone/>
                </a:pPr>
                <a:r>
                  <a:rPr lang="en-US" dirty="0" smtClean="0"/>
                  <a:t>If prediction noise is exponentially decaying,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  0&lt;</m:t>
                    </m:r>
                    <m:r>
                      <a:rPr lang="en-US" i="1">
                        <a:latin typeface="Cambria Math" charset="0"/>
                      </a:rPr>
                      <m:t>𝑎</m:t>
                    </m:r>
                    <m:r>
                      <a:rPr lang="en-US" i="1">
                        <a:latin typeface="Cambria Math" charset="0"/>
                      </a:rPr>
                      <m:t>&lt;1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AFHC is optimal if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  <m:r>
                          <m:rPr>
                            <m:sty m:val="p"/>
                          </m:rPr>
                          <a:rPr lang="en-US" i="1">
                            <a:latin typeface="Cambria Math" charset="0"/>
                          </a:rPr>
                          <m:t>D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&gt;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2(1−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RHC is optimal if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𝐺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𝛼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2(1+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) 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dirty="0" smtClean="0"/>
                  <a:t>CHC is optimal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𝑣</m:t>
                    </m:r>
                    <m:r>
                      <a:rPr lang="en-US" b="0" i="1" smtClean="0">
                        <a:latin typeface="Cambria Math" charset="0"/>
                      </a:rPr>
                      <m:t>∈(1,</m:t>
                    </m:r>
                    <m:r>
                      <a:rPr lang="en-US" b="0" i="1" smtClean="0">
                        <a:latin typeface="Cambria Math" charset="0"/>
                      </a:rPr>
                      <m:t>𝑤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o/w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42613" cy="4351338"/>
              </a:xfrm>
              <a:blipFill rotWithShape="0">
                <a:blip r:embed="rId2"/>
                <a:stretch>
                  <a:fillRect l="-224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Bent-Up Arrow 7"/>
          <p:cNvSpPr/>
          <p:nvPr/>
        </p:nvSpPr>
        <p:spPr>
          <a:xfrm rot="5400000">
            <a:off x="3661330" y="5387606"/>
            <a:ext cx="772483" cy="39327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52570"/>
            <a:ext cx="5643113" cy="4297448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7013755" y="3773542"/>
            <a:ext cx="4174869" cy="1668972"/>
            <a:chOff x="7013755" y="3773542"/>
            <a:chExt cx="4174869" cy="1668972"/>
          </a:xfrm>
        </p:grpSpPr>
        <p:sp>
          <p:nvSpPr>
            <p:cNvPr id="10" name="TextBox 9"/>
            <p:cNvSpPr txBox="1"/>
            <p:nvPr/>
          </p:nvSpPr>
          <p:spPr>
            <a:xfrm>
              <a:off x="8756003" y="4616942"/>
              <a:ext cx="243262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1">
                      <a:lumMod val="75000"/>
                    </a:schemeClr>
                  </a:solidFill>
                </a:rPr>
                <a:t>Prediction error dominant</a:t>
              </a:r>
              <a:endParaRPr lang="en-US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516976" y="5103960"/>
              <a:ext cx="234138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2"/>
                  </a:solidFill>
                </a:rPr>
                <a:t>Switching cost dominant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13755" y="3773542"/>
              <a:ext cx="232275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</a:rPr>
                <a:t>Intermediate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602678" y="5698519"/>
            <a:ext cx="620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RHC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959236" y="5746645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chemeClr val="accent2"/>
                </a:solidFill>
              </a:rPr>
              <a:t>AFHC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848828" y="5575818"/>
            <a:ext cx="0" cy="212750"/>
          </a:xfrm>
          <a:prstGeom prst="straightConnector1">
            <a:avLst/>
          </a:prstGeom>
          <a:ln w="28575">
            <a:solidFill>
              <a:schemeClr val="accent2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1218145" y="5640270"/>
            <a:ext cx="0" cy="21275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detail: exponentially decaying noise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074568" y="4079631"/>
            <a:ext cx="2261937" cy="5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279133" y="3932370"/>
            <a:ext cx="207204" cy="17972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813988" y="4594426"/>
            <a:ext cx="2261937" cy="5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379110" y="5213141"/>
            <a:ext cx="157598" cy="20751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627181" y="4616258"/>
            <a:ext cx="188678" cy="275064"/>
          </a:xfrm>
          <a:custGeom>
            <a:avLst/>
            <a:gdLst>
              <a:gd name="connsiteX0" fmla="*/ 188678 w 188678"/>
              <a:gd name="connsiteY0" fmla="*/ 0 h 275064"/>
              <a:gd name="connsiteX1" fmla="*/ 188678 w 188678"/>
              <a:gd name="connsiteY1" fmla="*/ 0 h 275064"/>
              <a:gd name="connsiteX2" fmla="*/ 121771 w 188678"/>
              <a:gd name="connsiteY2" fmla="*/ 7435 h 275064"/>
              <a:gd name="connsiteX3" fmla="*/ 77166 w 188678"/>
              <a:gd name="connsiteY3" fmla="*/ 22303 h 275064"/>
              <a:gd name="connsiteX4" fmla="*/ 47429 w 188678"/>
              <a:gd name="connsiteY4" fmla="*/ 59474 h 275064"/>
              <a:gd name="connsiteX5" fmla="*/ 39995 w 188678"/>
              <a:gd name="connsiteY5" fmla="*/ 81776 h 275064"/>
              <a:gd name="connsiteX6" fmla="*/ 10258 w 188678"/>
              <a:gd name="connsiteY6" fmla="*/ 118947 h 275064"/>
              <a:gd name="connsiteX7" fmla="*/ 10258 w 188678"/>
              <a:gd name="connsiteY7" fmla="*/ 230459 h 275064"/>
              <a:gd name="connsiteX8" fmla="*/ 17693 w 188678"/>
              <a:gd name="connsiteY8" fmla="*/ 260196 h 275064"/>
              <a:gd name="connsiteX9" fmla="*/ 39995 w 188678"/>
              <a:gd name="connsiteY9" fmla="*/ 275064 h 275064"/>
              <a:gd name="connsiteX10" fmla="*/ 99468 w 188678"/>
              <a:gd name="connsiteY10" fmla="*/ 267630 h 275064"/>
              <a:gd name="connsiteX11" fmla="*/ 144073 w 188678"/>
              <a:gd name="connsiteY11" fmla="*/ 237893 h 275064"/>
              <a:gd name="connsiteX12" fmla="*/ 158941 w 188678"/>
              <a:gd name="connsiteY12" fmla="*/ 215591 h 275064"/>
              <a:gd name="connsiteX13" fmla="*/ 173810 w 188678"/>
              <a:gd name="connsiteY13" fmla="*/ 200722 h 275064"/>
              <a:gd name="connsiteX14" fmla="*/ 181244 w 188678"/>
              <a:gd name="connsiteY14" fmla="*/ 170986 h 275064"/>
              <a:gd name="connsiteX15" fmla="*/ 188678 w 188678"/>
              <a:gd name="connsiteY15" fmla="*/ 148683 h 275064"/>
              <a:gd name="connsiteX16" fmla="*/ 188678 w 188678"/>
              <a:gd name="connsiteY16" fmla="*/ 0 h 27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8678" h="275064">
                <a:moveTo>
                  <a:pt x="188678" y="0"/>
                </a:moveTo>
                <a:lnTo>
                  <a:pt x="188678" y="0"/>
                </a:lnTo>
                <a:cubicBezTo>
                  <a:pt x="166376" y="2478"/>
                  <a:pt x="143775" y="3034"/>
                  <a:pt x="121771" y="7435"/>
                </a:cubicBezTo>
                <a:cubicBezTo>
                  <a:pt x="106403" y="10509"/>
                  <a:pt x="77166" y="22303"/>
                  <a:pt x="77166" y="22303"/>
                </a:cubicBezTo>
                <a:cubicBezTo>
                  <a:pt x="63334" y="36134"/>
                  <a:pt x="56808" y="40715"/>
                  <a:pt x="47429" y="59474"/>
                </a:cubicBezTo>
                <a:cubicBezTo>
                  <a:pt x="43925" y="66483"/>
                  <a:pt x="43499" y="74767"/>
                  <a:pt x="39995" y="81776"/>
                </a:cubicBezTo>
                <a:cubicBezTo>
                  <a:pt x="30617" y="100532"/>
                  <a:pt x="24087" y="105118"/>
                  <a:pt x="10258" y="118947"/>
                </a:cubicBezTo>
                <a:cubicBezTo>
                  <a:pt x="-5840" y="167241"/>
                  <a:pt x="-767" y="142261"/>
                  <a:pt x="10258" y="230459"/>
                </a:cubicBezTo>
                <a:cubicBezTo>
                  <a:pt x="11525" y="240598"/>
                  <a:pt x="12025" y="251695"/>
                  <a:pt x="17693" y="260196"/>
                </a:cubicBezTo>
                <a:cubicBezTo>
                  <a:pt x="22649" y="267630"/>
                  <a:pt x="32561" y="270108"/>
                  <a:pt x="39995" y="275064"/>
                </a:cubicBezTo>
                <a:cubicBezTo>
                  <a:pt x="59819" y="272586"/>
                  <a:pt x="80653" y="274350"/>
                  <a:pt x="99468" y="267630"/>
                </a:cubicBezTo>
                <a:cubicBezTo>
                  <a:pt x="116297" y="261620"/>
                  <a:pt x="144073" y="237893"/>
                  <a:pt x="144073" y="237893"/>
                </a:cubicBezTo>
                <a:cubicBezTo>
                  <a:pt x="149029" y="230459"/>
                  <a:pt x="153360" y="222568"/>
                  <a:pt x="158941" y="215591"/>
                </a:cubicBezTo>
                <a:cubicBezTo>
                  <a:pt x="163320" y="210118"/>
                  <a:pt x="170675" y="206991"/>
                  <a:pt x="173810" y="200722"/>
                </a:cubicBezTo>
                <a:cubicBezTo>
                  <a:pt x="178379" y="191584"/>
                  <a:pt x="178437" y="180810"/>
                  <a:pt x="181244" y="170986"/>
                </a:cubicBezTo>
                <a:cubicBezTo>
                  <a:pt x="183397" y="163451"/>
                  <a:pt x="186200" y="156117"/>
                  <a:pt x="188678" y="148683"/>
                </a:cubicBezTo>
                <a:cubicBezTo>
                  <a:pt x="180969" y="9921"/>
                  <a:pt x="188678" y="24780"/>
                  <a:pt x="188678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44209" y="5434125"/>
                <a:ext cx="6548396" cy="93166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charset="0"/>
                            </a:rPr>
                            <m:t>𝑣</m:t>
                          </m:r>
                        </m:e>
                        <m:sup>
                          <m:r>
                            <a:rPr lang="en-US" sz="2400" i="1" dirty="0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charset="0"/>
                        </a:rPr>
                        <m:t>argmin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𝑇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𝛽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𝐺𝑇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e>
                            <m:sup/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smtClean="0">
                              <a:latin typeface="Cambria Math" charset="0"/>
                            </a:rPr>
                            <m:t>𝐺𝑇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209" y="5434125"/>
                <a:ext cx="6548396" cy="93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917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This </a:t>
            </a:r>
            <a:r>
              <a:rPr lang="en-US" altLang="zh-CN" sz="4000" dirty="0"/>
              <a:t>paper</a:t>
            </a:r>
            <a:r>
              <a:rPr lang="en-US" sz="4000" dirty="0"/>
              <a:t>: </a:t>
            </a:r>
            <a:r>
              <a:rPr lang="en-US" sz="4000" dirty="0" smtClean="0"/>
              <a:t>Online </a:t>
            </a:r>
            <a:r>
              <a:rPr lang="en-US" sz="4000" dirty="0"/>
              <a:t>algorithm design </a:t>
            </a:r>
            <a:r>
              <a:rPr lang="en-US" sz="4000" dirty="0" smtClean="0"/>
              <a:t>with </a:t>
            </a:r>
            <a:r>
              <a:rPr lang="en-US" sz="4000" dirty="0" smtClean="0">
                <a:solidFill>
                  <a:schemeClr val="accent2"/>
                </a:solidFill>
              </a:rPr>
              <a:t>predictions</a:t>
            </a:r>
            <a:r>
              <a:rPr lang="en-US" sz="4000" dirty="0" smtClean="0"/>
              <a:t> </a:t>
            </a:r>
            <a:r>
              <a:rPr lang="en-US" sz="4000" dirty="0"/>
              <a:t>in mind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2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Theorem</a:t>
                </a:r>
              </a:p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 smtClean="0"/>
                  <a:t> that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Hölder</a:t>
                </a:r>
                <a:r>
                  <a:rPr lang="en-US" dirty="0" smtClean="0"/>
                  <a:t> continuous in the second argument </a:t>
                </a:r>
                <a:r>
                  <a:rPr lang="en-US" dirty="0"/>
                  <a:t>and feasible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dirty="0" smtClean="0"/>
                  <a:t> is bounded,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𝐶𝐻𝐶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1" i="0" smtClean="0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𝑂𝑃𝑇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𝐺𝑇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𝛼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Main Result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43044" y="4438996"/>
            <a:ext cx="10823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</a:rPr>
              <a:t>We can use prediction error structure to guide design of online algorithm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838200" y="4528512"/>
            <a:ext cx="532014" cy="28263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9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u="sng" dirty="0" smtClean="0"/>
                  <a:t>Theorem</a:t>
                </a:r>
              </a:p>
              <a:p>
                <a:pPr marL="0" indent="0">
                  <a:buNone/>
                </a:pP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dirty="0" smtClean="0"/>
                  <a:t> that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Hölder</a:t>
                </a:r>
                <a:r>
                  <a:rPr lang="en-US" dirty="0" smtClean="0"/>
                  <a:t> continuous in the second argument </a:t>
                </a:r>
                <a:r>
                  <a:rPr lang="en-US" dirty="0"/>
                  <a:t>and feasible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dirty="0" smtClean="0"/>
                  <a:t> is bounded,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𝐶𝐻𝐶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1" i="0" smtClean="0">
                          <a:latin typeface="Cambria Math" charset="0"/>
                        </a:rPr>
                        <m:t>𝐄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𝑂𝑃𝑇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𝐺𝑇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𝛼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Main Result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838200" y="4612965"/>
            <a:ext cx="532014" cy="28263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15874" y="4523448"/>
            <a:ext cx="7479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Competitive difference holds with high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75058" y="4970286"/>
                <a:ext cx="7194277" cy="12066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𝐏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accent2"/>
                          </a:solidFill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𝐶𝐻𝐶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accent2"/>
                          </a:solidFill>
                          <a:latin typeface="Cambria Math" charset="0"/>
                        </a:rPr>
                        <m:t>cost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𝑂𝑃𝑇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</a:rPr>
                        <m:t>&gt;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</a:rPr>
                        <m:t>𝑢</m:t>
                      </m:r>
                      <m:r>
                        <a:rPr lang="en-US" sz="2400" i="1">
                          <a:solidFill>
                            <a:schemeClr val="accent2"/>
                          </a:solidFill>
                          <a:latin typeface="Cambria Math" charset="0"/>
                        </a:rPr>
                        <m:t>)&gt;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𝐹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𝑣</m:t>
                                  </m:r>
                                  <m:r>
                                    <a:rPr lang="en-US" sz="2400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058" y="4970286"/>
                <a:ext cx="7194277" cy="12066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041776" y="3424845"/>
                <a:ext cx="1002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=: </m:t>
                      </m:r>
                      <m:r>
                        <a:rPr lang="en-US" sz="2800" i="1" dirty="0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𝑉</m:t>
                      </m:r>
                    </m:oMath>
                  </m:oMathPara>
                </a14:m>
                <a:endParaRPr lang="en-US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1776" y="3424845"/>
                <a:ext cx="100290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6600305" y="2992582"/>
            <a:ext cx="4444374" cy="124690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7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1" grpId="0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Design of optimal algorithm depends on 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structure of prediction error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This talk: OCO with prediction </a:t>
            </a:r>
          </a:p>
          <a:p>
            <a:pPr marL="0" indent="0">
              <a:buNone/>
            </a:pPr>
            <a:r>
              <a:rPr lang="en-US" sz="2400" dirty="0" smtClean="0"/>
              <a:t>“Commitment” should be optimal to 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prediction noise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Future: can we extend this framework to other online problems?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4511" y="1798523"/>
            <a:ext cx="2041712" cy="153128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8935" y="1825625"/>
            <a:ext cx="2005576" cy="1504182"/>
          </a:xfrm>
          <a:prstGeom prst="rect">
            <a:avLst/>
          </a:prstGeom>
        </p:spPr>
      </p:pic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E88EB-1E6D-FC4D-87BD-5C20F5E6A353}" type="slidenum">
              <a:rPr lang="en-US" smtClean="0"/>
              <a:t>62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8935" y="3329807"/>
            <a:ext cx="2940891" cy="218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9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151530" y="5351489"/>
            <a:ext cx="8014447" cy="150081"/>
            <a:chOff x="627529" y="5350399"/>
            <a:chExt cx="8014447" cy="15008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627529" y="5425440"/>
              <a:ext cx="8014447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Double Bracket 1"/>
            <p:cNvSpPr/>
            <p:nvPr/>
          </p:nvSpPr>
          <p:spPr>
            <a:xfrm>
              <a:off x="627529" y="5350399"/>
              <a:ext cx="8014447" cy="150081"/>
            </a:xfrm>
            <a:prstGeom prst="bracketPair">
              <a:avLst>
                <a:gd name="adj" fmla="val 0"/>
              </a:avLst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151106" y="510391"/>
            <a:ext cx="6800045" cy="3018316"/>
            <a:chOff x="1248827" y="1004551"/>
            <a:chExt cx="6800045" cy="3018316"/>
          </a:xfrm>
        </p:grpSpPr>
        <p:sp>
          <p:nvSpPr>
            <p:cNvPr id="15" name="Freeform 14"/>
            <p:cNvSpPr/>
            <p:nvPr/>
          </p:nvSpPr>
          <p:spPr>
            <a:xfrm rot="168809">
              <a:off x="1248827" y="1004551"/>
              <a:ext cx="6800045" cy="3018316"/>
            </a:xfrm>
            <a:custGeom>
              <a:avLst/>
              <a:gdLst>
                <a:gd name="connsiteX0" fmla="*/ 0 w 6800045"/>
                <a:gd name="connsiteY0" fmla="*/ 1313645 h 3018316"/>
                <a:gd name="connsiteX1" fmla="*/ 1120462 w 6800045"/>
                <a:gd name="connsiteY1" fmla="*/ 2485623 h 3018316"/>
                <a:gd name="connsiteX2" fmla="*/ 2781836 w 6800045"/>
                <a:gd name="connsiteY2" fmla="*/ 3013656 h 3018316"/>
                <a:gd name="connsiteX3" fmla="*/ 4881093 w 6800045"/>
                <a:gd name="connsiteY3" fmla="*/ 2215166 h 3018316"/>
                <a:gd name="connsiteX4" fmla="*/ 6800045 w 6800045"/>
                <a:gd name="connsiteY4" fmla="*/ 0 h 301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00045" h="3018316">
                  <a:moveTo>
                    <a:pt x="0" y="1313645"/>
                  </a:moveTo>
                  <a:cubicBezTo>
                    <a:pt x="328411" y="1757966"/>
                    <a:pt x="656823" y="2202288"/>
                    <a:pt x="1120462" y="2485623"/>
                  </a:cubicBezTo>
                  <a:cubicBezTo>
                    <a:pt x="1584101" y="2768958"/>
                    <a:pt x="2155064" y="3058732"/>
                    <a:pt x="2781836" y="3013656"/>
                  </a:cubicBezTo>
                  <a:cubicBezTo>
                    <a:pt x="3408608" y="2968580"/>
                    <a:pt x="4211391" y="2717442"/>
                    <a:pt x="4881093" y="2215166"/>
                  </a:cubicBezTo>
                  <a:cubicBezTo>
                    <a:pt x="5550795" y="1712890"/>
                    <a:pt x="6175420" y="856445"/>
                    <a:pt x="6800045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458206" y="2203794"/>
                  <a:ext cx="522643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8206" y="2203794"/>
                  <a:ext cx="522643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4188721" y="3015115"/>
            <a:ext cx="1168282" cy="2322585"/>
            <a:chOff x="2664721" y="3380875"/>
            <a:chExt cx="1168282" cy="2322585"/>
          </a:xfrm>
        </p:grpSpPr>
        <p:cxnSp>
          <p:nvCxnSpPr>
            <p:cNvPr id="17" name="Straight Connector 16"/>
            <p:cNvCxnSpPr>
              <a:stCxn id="25" idx="0"/>
              <a:endCxn id="24" idx="4"/>
            </p:cNvCxnSpPr>
            <p:nvPr/>
          </p:nvCxnSpPr>
          <p:spPr>
            <a:xfrm flipH="1" flipV="1">
              <a:off x="2732309" y="3863824"/>
              <a:ext cx="10891" cy="1839636"/>
            </a:xfrm>
            <a:prstGeom prst="line">
              <a:avLst/>
            </a:prstGeom>
            <a:ln w="38100">
              <a:solidFill>
                <a:schemeClr val="tx2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725584" y="3380875"/>
                  <a:ext cx="11074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5584" y="3380875"/>
                  <a:ext cx="1107419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549" b="-1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/>
            <p:cNvSpPr/>
            <p:nvPr/>
          </p:nvSpPr>
          <p:spPr>
            <a:xfrm>
              <a:off x="2664721" y="3713743"/>
              <a:ext cx="135175" cy="150081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199612" y="4999240"/>
            <a:ext cx="566298" cy="488541"/>
            <a:chOff x="2675612" y="5377699"/>
            <a:chExt cx="566298" cy="4885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692336" y="5377699"/>
                  <a:ext cx="5495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 err="1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336" y="5377699"/>
                  <a:ext cx="549574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/>
            <p:cNvSpPr/>
            <p:nvPr/>
          </p:nvSpPr>
          <p:spPr>
            <a:xfrm>
              <a:off x="2675612" y="5716159"/>
              <a:ext cx="135175" cy="150081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2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46515" y="5378604"/>
                <a:ext cx="4532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en-US" sz="2400" dirty="0" err="1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4" y="5378603"/>
                <a:ext cx="432362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995653" y="1037043"/>
            <a:ext cx="7025477" cy="2425729"/>
            <a:chOff x="2096515" y="819905"/>
            <a:chExt cx="6189748" cy="2642867"/>
          </a:xfrm>
        </p:grpSpPr>
        <p:sp>
          <p:nvSpPr>
            <p:cNvPr id="11" name="Freeform 10"/>
            <p:cNvSpPr/>
            <p:nvPr/>
          </p:nvSpPr>
          <p:spPr>
            <a:xfrm>
              <a:off x="2522363" y="819905"/>
              <a:ext cx="5763900" cy="2642867"/>
            </a:xfrm>
            <a:custGeom>
              <a:avLst/>
              <a:gdLst>
                <a:gd name="connsiteX0" fmla="*/ 0 w 5669280"/>
                <a:gd name="connsiteY0" fmla="*/ 243840 h 3170736"/>
                <a:gd name="connsiteX1" fmla="*/ 1691640 w 5669280"/>
                <a:gd name="connsiteY1" fmla="*/ 3169920 h 3170736"/>
                <a:gd name="connsiteX2" fmla="*/ 5669280 w 5669280"/>
                <a:gd name="connsiteY2" fmla="*/ 0 h 317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69280" h="3170736">
                  <a:moveTo>
                    <a:pt x="0" y="243840"/>
                  </a:moveTo>
                  <a:cubicBezTo>
                    <a:pt x="373380" y="1727200"/>
                    <a:pt x="746760" y="3210560"/>
                    <a:pt x="1691640" y="3169920"/>
                  </a:cubicBezTo>
                  <a:cubicBezTo>
                    <a:pt x="2636520" y="3129280"/>
                    <a:pt x="4152900" y="1564640"/>
                    <a:pt x="5669280" y="0"/>
                  </a:cubicBezTo>
                </a:path>
              </a:pathLst>
            </a:custGeom>
            <a:noFill/>
            <a:ln w="57150">
              <a:solidFill>
                <a:schemeClr val="accent1">
                  <a:lumMod val="5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096515" y="1055045"/>
                  <a:ext cx="612857" cy="50299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6515" y="1055045"/>
                  <a:ext cx="612857" cy="50299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4000" r="-16667" b="-1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/>
          <p:cNvGrpSpPr/>
          <p:nvPr/>
        </p:nvGrpSpPr>
        <p:grpSpPr>
          <a:xfrm>
            <a:off x="2773252" y="1206568"/>
            <a:ext cx="7076018" cy="3011442"/>
            <a:chOff x="2773252" y="1206568"/>
            <a:chExt cx="4779264" cy="3011442"/>
          </a:xfrm>
        </p:grpSpPr>
        <p:sp>
          <p:nvSpPr>
            <p:cNvPr id="19" name="Freeform 18"/>
            <p:cNvSpPr/>
            <p:nvPr/>
          </p:nvSpPr>
          <p:spPr>
            <a:xfrm>
              <a:off x="2773252" y="1206568"/>
              <a:ext cx="4779264" cy="3011442"/>
            </a:xfrm>
            <a:custGeom>
              <a:avLst/>
              <a:gdLst>
                <a:gd name="connsiteX0" fmla="*/ 0 w 6022848"/>
                <a:gd name="connsiteY0" fmla="*/ 36576 h 3011442"/>
                <a:gd name="connsiteX1" fmla="*/ 3255264 w 6022848"/>
                <a:gd name="connsiteY1" fmla="*/ 3011424 h 3011442"/>
                <a:gd name="connsiteX2" fmla="*/ 6022848 w 6022848"/>
                <a:gd name="connsiteY2" fmla="*/ 0 h 301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22848" h="3011442">
                  <a:moveTo>
                    <a:pt x="0" y="36576"/>
                  </a:moveTo>
                  <a:cubicBezTo>
                    <a:pt x="1125728" y="1527048"/>
                    <a:pt x="2251456" y="3017520"/>
                    <a:pt x="3255264" y="3011424"/>
                  </a:cubicBezTo>
                  <a:cubicBezTo>
                    <a:pt x="4259072" y="3005328"/>
                    <a:pt x="5140960" y="1502664"/>
                    <a:pt x="6022848" y="0"/>
                  </a:cubicBezTo>
                </a:path>
              </a:pathLst>
            </a:cu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3039072" y="1524735"/>
                  <a:ext cx="35780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dirty="0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 dirty="0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9072" y="1524735"/>
                  <a:ext cx="357809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3947" r="-36782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/>
          <p:cNvGrpSpPr/>
          <p:nvPr/>
        </p:nvGrpSpPr>
        <p:grpSpPr>
          <a:xfrm>
            <a:off x="3066886" y="1206568"/>
            <a:ext cx="6782384" cy="2995926"/>
            <a:chOff x="3066886" y="1206568"/>
            <a:chExt cx="5815584" cy="2995926"/>
          </a:xfrm>
        </p:grpSpPr>
        <p:sp>
          <p:nvSpPr>
            <p:cNvPr id="23" name="Freeform 22"/>
            <p:cNvSpPr/>
            <p:nvPr/>
          </p:nvSpPr>
          <p:spPr>
            <a:xfrm>
              <a:off x="3066886" y="1227543"/>
              <a:ext cx="5815584" cy="2974951"/>
            </a:xfrm>
            <a:custGeom>
              <a:avLst/>
              <a:gdLst>
                <a:gd name="connsiteX0" fmla="*/ 0 w 5815584"/>
                <a:gd name="connsiteY0" fmla="*/ 0 h 2974951"/>
                <a:gd name="connsiteX1" fmla="*/ 1548384 w 5815584"/>
                <a:gd name="connsiteY1" fmla="*/ 2974848 h 2974951"/>
                <a:gd name="connsiteX2" fmla="*/ 5815584 w 5815584"/>
                <a:gd name="connsiteY2" fmla="*/ 85344 h 297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5584" h="2974951">
                  <a:moveTo>
                    <a:pt x="0" y="0"/>
                  </a:moveTo>
                  <a:cubicBezTo>
                    <a:pt x="289560" y="1480312"/>
                    <a:pt x="579120" y="2960624"/>
                    <a:pt x="1548384" y="2974848"/>
                  </a:cubicBezTo>
                  <a:cubicBezTo>
                    <a:pt x="2517648" y="2989072"/>
                    <a:pt x="4166616" y="1537208"/>
                    <a:pt x="5815584" y="85344"/>
                  </a:cubicBezTo>
                </a:path>
              </a:pathLst>
            </a:custGeom>
            <a:noFill/>
            <a:ln w="19050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3089716" y="1206568"/>
                  <a:ext cx="454245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chemeClr val="accent1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>
                                        <a:lumMod val="40000"/>
                                        <a:lumOff val="6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40000"/>
                                    <a:lumOff val="6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9716" y="1206568"/>
                  <a:ext cx="454245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3947" r="-36782" b="-263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32" name="Content Placeholder 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29" y="299013"/>
            <a:ext cx="1202211" cy="1154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86925" y="3502068"/>
            <a:ext cx="1248104" cy="1248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690737" y="6238534"/>
                <a:ext cx="21242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Cost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737" y="6238534"/>
                <a:ext cx="2124299" cy="523220"/>
              </a:xfrm>
              <a:prstGeom prst="rect">
                <a:avLst/>
              </a:prstGeom>
              <a:blipFill rotWithShape="0">
                <a:blip r:embed="rId13"/>
                <a:stretch>
                  <a:fillRect l="-573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3156575" y="1435308"/>
            <a:ext cx="7313292" cy="2642867"/>
            <a:chOff x="3070245" y="1436549"/>
            <a:chExt cx="5763900" cy="2642867"/>
          </a:xfrm>
        </p:grpSpPr>
        <p:sp>
          <p:nvSpPr>
            <p:cNvPr id="34" name="Freeform 33"/>
            <p:cNvSpPr/>
            <p:nvPr/>
          </p:nvSpPr>
          <p:spPr>
            <a:xfrm>
              <a:off x="3070245" y="1436549"/>
              <a:ext cx="5763900" cy="2642867"/>
            </a:xfrm>
            <a:custGeom>
              <a:avLst/>
              <a:gdLst>
                <a:gd name="connsiteX0" fmla="*/ 0 w 5669280"/>
                <a:gd name="connsiteY0" fmla="*/ 243840 h 3170736"/>
                <a:gd name="connsiteX1" fmla="*/ 1691640 w 5669280"/>
                <a:gd name="connsiteY1" fmla="*/ 3169920 h 3170736"/>
                <a:gd name="connsiteX2" fmla="*/ 5669280 w 5669280"/>
                <a:gd name="connsiteY2" fmla="*/ 0 h 317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69280" h="3170736">
                  <a:moveTo>
                    <a:pt x="0" y="243840"/>
                  </a:moveTo>
                  <a:cubicBezTo>
                    <a:pt x="373380" y="1727200"/>
                    <a:pt x="746760" y="3210560"/>
                    <a:pt x="1691640" y="3169920"/>
                  </a:cubicBezTo>
                  <a:cubicBezTo>
                    <a:pt x="2636520" y="3129280"/>
                    <a:pt x="4152900" y="1564640"/>
                    <a:pt x="5669280" y="0"/>
                  </a:cubicBezTo>
                </a:path>
              </a:pathLst>
            </a:custGeom>
            <a:noFill/>
            <a:ln w="12700">
              <a:solidFill>
                <a:schemeClr val="accent1">
                  <a:lumMod val="40000"/>
                  <a:lumOff val="6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8182366" y="1923891"/>
                  <a:ext cx="612857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>
                                        <a:lumMod val="20000"/>
                                        <a:lumOff val="8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20000"/>
                                    <a:lumOff val="80000"/>
                                  </a:schemeClr>
                                </a:solidFill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2366" y="1923891"/>
                  <a:ext cx="612857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t="-3947" r="-8661" b="-131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/>
          <p:cNvGrpSpPr/>
          <p:nvPr/>
        </p:nvGrpSpPr>
        <p:grpSpPr>
          <a:xfrm>
            <a:off x="1485751" y="2109210"/>
            <a:ext cx="1505990" cy="832641"/>
            <a:chOff x="1485751" y="2109210"/>
            <a:chExt cx="1505990" cy="832641"/>
          </a:xfrm>
        </p:grpSpPr>
        <p:grpSp>
          <p:nvGrpSpPr>
            <p:cNvPr id="42" name="Group 41"/>
            <p:cNvGrpSpPr/>
            <p:nvPr/>
          </p:nvGrpSpPr>
          <p:grpSpPr>
            <a:xfrm>
              <a:off x="2810513" y="2109210"/>
              <a:ext cx="144646" cy="498797"/>
              <a:chOff x="2810513" y="2109210"/>
              <a:chExt cx="144646" cy="498797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>
                <a:off x="2810513" y="2109210"/>
                <a:ext cx="4543" cy="38383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2939440" y="2378075"/>
                <a:ext cx="15719" cy="22993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/>
            <p:cNvSpPr txBox="1"/>
            <p:nvPr/>
          </p:nvSpPr>
          <p:spPr>
            <a:xfrm>
              <a:off x="1485751" y="2603297"/>
              <a:ext cx="15059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Prediction error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755" y="3384668"/>
            <a:ext cx="1103376" cy="13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4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151530" y="5351489"/>
            <a:ext cx="8014447" cy="150081"/>
            <a:chOff x="627529" y="5350399"/>
            <a:chExt cx="8014447" cy="15008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627529" y="5425440"/>
              <a:ext cx="8014447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Double Bracket 1"/>
            <p:cNvSpPr/>
            <p:nvPr/>
          </p:nvSpPr>
          <p:spPr>
            <a:xfrm>
              <a:off x="627529" y="5350399"/>
              <a:ext cx="8014447" cy="150081"/>
            </a:xfrm>
            <a:prstGeom prst="bracketPair">
              <a:avLst>
                <a:gd name="adj" fmla="val 0"/>
              </a:avLst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199612" y="4999240"/>
            <a:ext cx="566298" cy="488541"/>
            <a:chOff x="2675612" y="5377699"/>
            <a:chExt cx="566298" cy="4885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692336" y="5377699"/>
                  <a:ext cx="5495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 err="1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336" y="5377699"/>
                  <a:ext cx="549574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/>
            <p:cNvSpPr/>
            <p:nvPr/>
          </p:nvSpPr>
          <p:spPr>
            <a:xfrm>
              <a:off x="2675612" y="5716159"/>
              <a:ext cx="135175" cy="150081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2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46515" y="5378604"/>
                <a:ext cx="4532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en-US" sz="2400" dirty="0" err="1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4" y="5378603"/>
                <a:ext cx="432362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3231131" y="1436549"/>
            <a:ext cx="7313292" cy="2642867"/>
            <a:chOff x="3070245" y="1436549"/>
            <a:chExt cx="5763900" cy="2642867"/>
          </a:xfrm>
        </p:grpSpPr>
        <p:sp>
          <p:nvSpPr>
            <p:cNvPr id="11" name="Freeform 10"/>
            <p:cNvSpPr/>
            <p:nvPr/>
          </p:nvSpPr>
          <p:spPr>
            <a:xfrm>
              <a:off x="3070245" y="1436549"/>
              <a:ext cx="5763900" cy="2642867"/>
            </a:xfrm>
            <a:custGeom>
              <a:avLst/>
              <a:gdLst>
                <a:gd name="connsiteX0" fmla="*/ 0 w 5669280"/>
                <a:gd name="connsiteY0" fmla="*/ 243840 h 3170736"/>
                <a:gd name="connsiteX1" fmla="*/ 1691640 w 5669280"/>
                <a:gd name="connsiteY1" fmla="*/ 3169920 h 3170736"/>
                <a:gd name="connsiteX2" fmla="*/ 5669280 w 5669280"/>
                <a:gd name="connsiteY2" fmla="*/ 0 h 317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69280" h="3170736">
                  <a:moveTo>
                    <a:pt x="0" y="243840"/>
                  </a:moveTo>
                  <a:cubicBezTo>
                    <a:pt x="373380" y="1727200"/>
                    <a:pt x="746760" y="3210560"/>
                    <a:pt x="1691640" y="3169920"/>
                  </a:cubicBezTo>
                  <a:cubicBezTo>
                    <a:pt x="2636520" y="3129280"/>
                    <a:pt x="4152900" y="1564640"/>
                    <a:pt x="5669280" y="0"/>
                  </a:cubicBezTo>
                </a:path>
              </a:pathLst>
            </a:custGeom>
            <a:noFill/>
            <a:ln w="28575">
              <a:solidFill>
                <a:schemeClr val="accent1">
                  <a:lumMod val="60000"/>
                  <a:lumOff val="40000"/>
                </a:schemeClr>
              </a:solidFill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120236" y="1923891"/>
                  <a:ext cx="6128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>
                                        <a:lumMod val="60000"/>
                                        <a:lumOff val="4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0236" y="1923891"/>
                  <a:ext cx="612857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4000" r="-8594"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6291174" y="4978422"/>
            <a:ext cx="677195" cy="535631"/>
            <a:chOff x="6291174" y="4978422"/>
            <a:chExt cx="677195" cy="535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6411678" y="4978422"/>
                  <a:ext cx="55669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 err="1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1678" y="4978422"/>
                  <a:ext cx="556691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Oval 40"/>
            <p:cNvSpPr/>
            <p:nvPr/>
          </p:nvSpPr>
          <p:spPr>
            <a:xfrm>
              <a:off x="6291174" y="5363972"/>
              <a:ext cx="135175" cy="150081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88697" y="1072693"/>
            <a:ext cx="5678525" cy="5155263"/>
            <a:chOff x="3888697" y="1072693"/>
            <a:chExt cx="5678525" cy="5155263"/>
          </a:xfrm>
        </p:grpSpPr>
        <p:grpSp>
          <p:nvGrpSpPr>
            <p:cNvPr id="8" name="Group 7"/>
            <p:cNvGrpSpPr/>
            <p:nvPr/>
          </p:nvGrpSpPr>
          <p:grpSpPr>
            <a:xfrm>
              <a:off x="3888697" y="1072693"/>
              <a:ext cx="5678525" cy="3583035"/>
              <a:chOff x="3888697" y="1072693"/>
              <a:chExt cx="5678525" cy="3583035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3888697" y="1072693"/>
                <a:ext cx="5678525" cy="3048132"/>
                <a:chOff x="3090511" y="1527051"/>
                <a:chExt cx="5678525" cy="3048132"/>
              </a:xfrm>
            </p:grpSpPr>
            <p:sp>
              <p:nvSpPr>
                <p:cNvPr id="15" name="Freeform 14"/>
                <p:cNvSpPr/>
                <p:nvPr/>
              </p:nvSpPr>
              <p:spPr>
                <a:xfrm rot="168809">
                  <a:off x="3090511" y="1527051"/>
                  <a:ext cx="5678525" cy="3048132"/>
                </a:xfrm>
                <a:custGeom>
                  <a:avLst/>
                  <a:gdLst>
                    <a:gd name="connsiteX0" fmla="*/ 0 w 6800045"/>
                    <a:gd name="connsiteY0" fmla="*/ 1313645 h 3018316"/>
                    <a:gd name="connsiteX1" fmla="*/ 1120462 w 6800045"/>
                    <a:gd name="connsiteY1" fmla="*/ 2485623 h 3018316"/>
                    <a:gd name="connsiteX2" fmla="*/ 2781836 w 6800045"/>
                    <a:gd name="connsiteY2" fmla="*/ 3013656 h 3018316"/>
                    <a:gd name="connsiteX3" fmla="*/ 4881093 w 6800045"/>
                    <a:gd name="connsiteY3" fmla="*/ 2215166 h 3018316"/>
                    <a:gd name="connsiteX4" fmla="*/ 6800045 w 6800045"/>
                    <a:gd name="connsiteY4" fmla="*/ 0 h 30183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00045" h="3018316">
                      <a:moveTo>
                        <a:pt x="0" y="1313645"/>
                      </a:moveTo>
                      <a:cubicBezTo>
                        <a:pt x="328411" y="1757966"/>
                        <a:pt x="656823" y="2202288"/>
                        <a:pt x="1120462" y="2485623"/>
                      </a:cubicBezTo>
                      <a:cubicBezTo>
                        <a:pt x="1584101" y="2768958"/>
                        <a:pt x="2155064" y="3058732"/>
                        <a:pt x="2781836" y="3013656"/>
                      </a:cubicBezTo>
                      <a:cubicBezTo>
                        <a:pt x="3408608" y="2968580"/>
                        <a:pt x="4211391" y="2717442"/>
                        <a:pt x="4881093" y="2215166"/>
                      </a:cubicBezTo>
                      <a:cubicBezTo>
                        <a:pt x="5550795" y="1712890"/>
                        <a:pt x="6175420" y="856445"/>
                        <a:pt x="6800045" y="0"/>
                      </a:cubicBezTo>
                    </a:path>
                  </a:pathLst>
                </a:custGeom>
                <a:noFill/>
                <a:ln w="57150">
                  <a:solidFill>
                    <a:schemeClr val="tx1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/>
                    <p:cNvSpPr txBox="1"/>
                    <p:nvPr/>
                  </p:nvSpPr>
                  <p:spPr>
                    <a:xfrm>
                      <a:off x="3286442" y="2757095"/>
                      <a:ext cx="529760" cy="4616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40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TextBox 2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86442" y="2757095"/>
                      <a:ext cx="529760" cy="461665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b="-1333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6454015" y="4194063"/>
                    <a:ext cx="110741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 err="1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4015" y="4194063"/>
                    <a:ext cx="1107419" cy="46166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r="-1105"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 34"/>
            <p:cNvGrpSpPr/>
            <p:nvPr/>
          </p:nvGrpSpPr>
          <p:grpSpPr>
            <a:xfrm>
              <a:off x="6305007" y="3993842"/>
              <a:ext cx="135175" cy="1432689"/>
              <a:chOff x="3773219" y="4534157"/>
              <a:chExt cx="135175" cy="1432689"/>
            </a:xfrm>
          </p:grpSpPr>
          <p:cxnSp>
            <p:nvCxnSpPr>
              <p:cNvPr id="38" name="Straight Connector 37"/>
              <p:cNvCxnSpPr>
                <a:endCxn id="37" idx="4"/>
              </p:cNvCxnSpPr>
              <p:nvPr/>
            </p:nvCxnSpPr>
            <p:spPr>
              <a:xfrm flipV="1">
                <a:off x="3840807" y="4684238"/>
                <a:ext cx="0" cy="1282608"/>
              </a:xfrm>
              <a:prstGeom prst="line">
                <a:avLst/>
              </a:prstGeom>
              <a:ln w="38100">
                <a:solidFill>
                  <a:schemeClr val="tx2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/>
              <p:nvPr/>
            </p:nvSpPr>
            <p:spPr>
              <a:xfrm>
                <a:off x="3773219" y="4534157"/>
                <a:ext cx="135175" cy="150081"/>
              </a:xfrm>
              <a:prstGeom prst="ellipse">
                <a:avLst/>
              </a:prstGeom>
              <a:solidFill>
                <a:srgbClr val="FF0000"/>
              </a:solidFill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4267199" y="5476065"/>
              <a:ext cx="3984645" cy="751891"/>
              <a:chOff x="2743198" y="5476064"/>
              <a:chExt cx="3984645" cy="7518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3082037" y="5766290"/>
                    <a:ext cx="364580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/>
                          </a:rPr>
                          <m:t>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/>
                          </a:rPr>
                          <m:t>‖</m:t>
                        </m:r>
                      </m:oMath>
                    </a14:m>
                    <a:r>
                      <a:rPr lang="en-US" sz="2400" dirty="0" smtClean="0">
                        <a:solidFill>
                          <a:schemeClr val="accent5"/>
                        </a:solidFill>
                      </a:rPr>
                      <a:t> : switching cost</a:t>
                    </a:r>
                    <a:endParaRPr lang="en-US" sz="2400" dirty="0">
                      <a:solidFill>
                        <a:schemeClr val="accent5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2037" y="5766290"/>
                    <a:ext cx="3645806" cy="46166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338" t="-10526" r="-1672" b="-289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Right Bracket 43"/>
              <p:cNvSpPr/>
              <p:nvPr/>
            </p:nvSpPr>
            <p:spPr>
              <a:xfrm rot="5400000">
                <a:off x="3644605" y="4574657"/>
                <a:ext cx="302580" cy="2105394"/>
              </a:xfrm>
              <a:prstGeom prst="rightBracket">
                <a:avLst>
                  <a:gd name="adj" fmla="val 0"/>
                </a:avLst>
              </a:prstGeom>
              <a:ln w="38100">
                <a:solidFill>
                  <a:schemeClr val="tx2"/>
                </a:solidFill>
                <a:prstDash val="sysDot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</p:grpSp>
      </p:grpSp>
      <p:pic>
        <p:nvPicPr>
          <p:cNvPr id="45" name="Content Placeholder 3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29" y="299013"/>
            <a:ext cx="1202211" cy="11549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86925" y="3502068"/>
            <a:ext cx="1248104" cy="1248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690737" y="6196199"/>
                <a:ext cx="5765809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Cost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</a:rPr>
                      <m:t>𝛽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737" y="6196199"/>
                <a:ext cx="5765809" cy="578685"/>
              </a:xfrm>
              <a:prstGeom prst="rect">
                <a:avLst/>
              </a:prstGeom>
              <a:blipFill rotWithShape="0">
                <a:blip r:embed="rId17"/>
                <a:stretch>
                  <a:fillRect l="-2114" t="-4211" b="-2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690737" y="6238790"/>
                <a:ext cx="21242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Cost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737" y="6238790"/>
                <a:ext cx="2124299" cy="523220"/>
              </a:xfrm>
              <a:prstGeom prst="rect">
                <a:avLst/>
              </a:prstGeom>
              <a:blipFill rotWithShape="0">
                <a:blip r:embed="rId18"/>
                <a:stretch>
                  <a:fillRect l="-573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2800548" y="1165624"/>
            <a:ext cx="7076018" cy="3011442"/>
            <a:chOff x="2773252" y="1206568"/>
            <a:chExt cx="4779264" cy="3011442"/>
          </a:xfrm>
        </p:grpSpPr>
        <p:sp>
          <p:nvSpPr>
            <p:cNvPr id="53" name="Freeform 52"/>
            <p:cNvSpPr/>
            <p:nvPr/>
          </p:nvSpPr>
          <p:spPr>
            <a:xfrm>
              <a:off x="2773252" y="1206568"/>
              <a:ext cx="4779264" cy="3011442"/>
            </a:xfrm>
            <a:custGeom>
              <a:avLst/>
              <a:gdLst>
                <a:gd name="connsiteX0" fmla="*/ 0 w 6022848"/>
                <a:gd name="connsiteY0" fmla="*/ 36576 h 3011442"/>
                <a:gd name="connsiteX1" fmla="*/ 3255264 w 6022848"/>
                <a:gd name="connsiteY1" fmla="*/ 3011424 h 3011442"/>
                <a:gd name="connsiteX2" fmla="*/ 6022848 w 6022848"/>
                <a:gd name="connsiteY2" fmla="*/ 0 h 301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22848" h="3011442">
                  <a:moveTo>
                    <a:pt x="0" y="36576"/>
                  </a:moveTo>
                  <a:cubicBezTo>
                    <a:pt x="1125728" y="1527048"/>
                    <a:pt x="2251456" y="3017520"/>
                    <a:pt x="3255264" y="3011424"/>
                  </a:cubicBezTo>
                  <a:cubicBezTo>
                    <a:pt x="4259072" y="3005328"/>
                    <a:pt x="5140960" y="1502664"/>
                    <a:pt x="6022848" y="0"/>
                  </a:cubicBezTo>
                </a:path>
              </a:pathLst>
            </a:custGeom>
            <a:noFill/>
            <a:ln w="38100">
              <a:solidFill>
                <a:schemeClr val="accent1">
                  <a:lumMod val="50000"/>
                </a:schemeClr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039072" y="1524735"/>
                  <a:ext cx="357809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dirty="0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 dirty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 dirty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9072" y="1524735"/>
                  <a:ext cx="357809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3947" r="-35632" b="-131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5" name="Group 54"/>
          <p:cNvGrpSpPr/>
          <p:nvPr/>
        </p:nvGrpSpPr>
        <p:grpSpPr>
          <a:xfrm>
            <a:off x="3094182" y="1192920"/>
            <a:ext cx="6782384" cy="2995926"/>
            <a:chOff x="3066886" y="1206568"/>
            <a:chExt cx="5815584" cy="2995926"/>
          </a:xfrm>
        </p:grpSpPr>
        <p:sp>
          <p:nvSpPr>
            <p:cNvPr id="56" name="Freeform 55"/>
            <p:cNvSpPr/>
            <p:nvPr/>
          </p:nvSpPr>
          <p:spPr>
            <a:xfrm>
              <a:off x="3066886" y="1227543"/>
              <a:ext cx="5815584" cy="2974951"/>
            </a:xfrm>
            <a:custGeom>
              <a:avLst/>
              <a:gdLst>
                <a:gd name="connsiteX0" fmla="*/ 0 w 5815584"/>
                <a:gd name="connsiteY0" fmla="*/ 0 h 2974951"/>
                <a:gd name="connsiteX1" fmla="*/ 1548384 w 5815584"/>
                <a:gd name="connsiteY1" fmla="*/ 2974848 h 2974951"/>
                <a:gd name="connsiteX2" fmla="*/ 5815584 w 5815584"/>
                <a:gd name="connsiteY2" fmla="*/ 85344 h 297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5584" h="2974951">
                  <a:moveTo>
                    <a:pt x="0" y="0"/>
                  </a:moveTo>
                  <a:cubicBezTo>
                    <a:pt x="289560" y="1480312"/>
                    <a:pt x="579120" y="2960624"/>
                    <a:pt x="1548384" y="2974848"/>
                  </a:cubicBezTo>
                  <a:cubicBezTo>
                    <a:pt x="2517648" y="2989072"/>
                    <a:pt x="4166616" y="1537208"/>
                    <a:pt x="5815584" y="85344"/>
                  </a:cubicBezTo>
                </a:path>
              </a:pathLst>
            </a:custGeom>
            <a:noFill/>
            <a:ln w="28575">
              <a:solidFill>
                <a:schemeClr val="accent1">
                  <a:lumMod val="75000"/>
                </a:schemeClr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3089716" y="1206568"/>
                  <a:ext cx="454245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9716" y="1206568"/>
                  <a:ext cx="454245" cy="461665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t="-4000" r="-35632" b="-4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7190805" y="3855364"/>
            <a:ext cx="1645497" cy="382389"/>
            <a:chOff x="7190805" y="3855364"/>
            <a:chExt cx="1645497" cy="382389"/>
          </a:xfrm>
        </p:grpSpPr>
        <p:sp>
          <p:nvSpPr>
            <p:cNvPr id="67" name="TextBox 66"/>
            <p:cNvSpPr txBox="1"/>
            <p:nvPr/>
          </p:nvSpPr>
          <p:spPr>
            <a:xfrm>
              <a:off x="7330312" y="3899199"/>
              <a:ext cx="15059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Prediction error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/>
            <p:cNvCxnSpPr/>
            <p:nvPr/>
          </p:nvCxnSpPr>
          <p:spPr>
            <a:xfrm>
              <a:off x="7190805" y="3855364"/>
              <a:ext cx="1565" cy="213112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755" y="3384668"/>
            <a:ext cx="1103376" cy="13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3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151530" y="5351489"/>
            <a:ext cx="8014447" cy="150081"/>
            <a:chOff x="627529" y="5350399"/>
            <a:chExt cx="8014447" cy="15008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627529" y="5425440"/>
              <a:ext cx="8014447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Double Bracket 1"/>
            <p:cNvSpPr/>
            <p:nvPr/>
          </p:nvSpPr>
          <p:spPr>
            <a:xfrm>
              <a:off x="627529" y="5350399"/>
              <a:ext cx="8014447" cy="150081"/>
            </a:xfrm>
            <a:prstGeom prst="bracketPair">
              <a:avLst>
                <a:gd name="adj" fmla="val 0"/>
              </a:avLst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199612" y="4999240"/>
            <a:ext cx="566298" cy="488541"/>
            <a:chOff x="2675612" y="5377699"/>
            <a:chExt cx="566298" cy="4885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692336" y="5377699"/>
                  <a:ext cx="54957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 err="1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336" y="5377699"/>
                  <a:ext cx="549574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/>
            <p:cNvSpPr/>
            <p:nvPr/>
          </p:nvSpPr>
          <p:spPr>
            <a:xfrm>
              <a:off x="2675612" y="5716159"/>
              <a:ext cx="135175" cy="150081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2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046515" y="5378604"/>
                <a:ext cx="4532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/>
                        </a:rPr>
                        <m:t>𝐹</m:t>
                      </m:r>
                    </m:oMath>
                  </m:oMathPara>
                </a14:m>
                <a:endParaRPr lang="en-US" sz="2400" dirty="0" err="1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515" y="5378604"/>
                <a:ext cx="453201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3156575" y="1435308"/>
            <a:ext cx="7313292" cy="2642867"/>
            <a:chOff x="3070245" y="1436549"/>
            <a:chExt cx="5763900" cy="2642867"/>
          </a:xfrm>
        </p:grpSpPr>
        <p:sp>
          <p:nvSpPr>
            <p:cNvPr id="11" name="Freeform 10"/>
            <p:cNvSpPr/>
            <p:nvPr/>
          </p:nvSpPr>
          <p:spPr>
            <a:xfrm>
              <a:off x="3070245" y="1436549"/>
              <a:ext cx="5763900" cy="2642867"/>
            </a:xfrm>
            <a:custGeom>
              <a:avLst/>
              <a:gdLst>
                <a:gd name="connsiteX0" fmla="*/ 0 w 5669280"/>
                <a:gd name="connsiteY0" fmla="*/ 243840 h 3170736"/>
                <a:gd name="connsiteX1" fmla="*/ 1691640 w 5669280"/>
                <a:gd name="connsiteY1" fmla="*/ 3169920 h 3170736"/>
                <a:gd name="connsiteX2" fmla="*/ 5669280 w 5669280"/>
                <a:gd name="connsiteY2" fmla="*/ 0 h 317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69280" h="3170736">
                  <a:moveTo>
                    <a:pt x="0" y="243840"/>
                  </a:moveTo>
                  <a:cubicBezTo>
                    <a:pt x="373380" y="1727200"/>
                    <a:pt x="746760" y="3210560"/>
                    <a:pt x="1691640" y="3169920"/>
                  </a:cubicBezTo>
                  <a:cubicBezTo>
                    <a:pt x="2636520" y="3129280"/>
                    <a:pt x="4152900" y="1564640"/>
                    <a:pt x="5669280" y="0"/>
                  </a:cubicBezTo>
                </a:path>
              </a:pathLst>
            </a:custGeom>
            <a:noFill/>
            <a:ln w="28575">
              <a:prstDash val="sysDot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182366" y="1923891"/>
                  <a:ext cx="6128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75000"/>
                                  </a:schemeClr>
                                </a:solidFill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2366" y="1923891"/>
                  <a:ext cx="612857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3947" r="-8661"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6291174" y="4978422"/>
            <a:ext cx="677195" cy="535631"/>
            <a:chOff x="6291174" y="4978422"/>
            <a:chExt cx="677195" cy="535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6411678" y="4978422"/>
                  <a:ext cx="55669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 err="1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1678" y="4978422"/>
                  <a:ext cx="556691" cy="461665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Oval 40"/>
            <p:cNvSpPr/>
            <p:nvPr/>
          </p:nvSpPr>
          <p:spPr>
            <a:xfrm>
              <a:off x="6291174" y="5363972"/>
              <a:ext cx="135175" cy="150081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48" name="Straight Connector 47"/>
          <p:cNvCxnSpPr/>
          <p:nvPr/>
        </p:nvCxnSpPr>
        <p:spPr>
          <a:xfrm flipV="1">
            <a:off x="4875906" y="3853056"/>
            <a:ext cx="0" cy="1621401"/>
          </a:xfrm>
          <a:prstGeom prst="line">
            <a:avLst/>
          </a:prstGeom>
          <a:ln w="3810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4803337" y="4993614"/>
            <a:ext cx="670206" cy="516999"/>
            <a:chOff x="4803337" y="4993614"/>
            <a:chExt cx="670206" cy="516999"/>
          </a:xfrm>
        </p:grpSpPr>
        <p:sp>
          <p:nvSpPr>
            <p:cNvPr id="49" name="Oval 48"/>
            <p:cNvSpPr/>
            <p:nvPr/>
          </p:nvSpPr>
          <p:spPr>
            <a:xfrm>
              <a:off x="4803337" y="5360532"/>
              <a:ext cx="135175" cy="150081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4916852" y="4993614"/>
                  <a:ext cx="55669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 err="1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6852" y="4993614"/>
                  <a:ext cx="556691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3058530" y="608205"/>
            <a:ext cx="4752611" cy="5619751"/>
            <a:chOff x="2466650" y="699550"/>
            <a:chExt cx="5432709" cy="5528406"/>
          </a:xfrm>
        </p:grpSpPr>
        <p:sp>
          <p:nvSpPr>
            <p:cNvPr id="45" name="Freeform 44"/>
            <p:cNvSpPr/>
            <p:nvPr/>
          </p:nvSpPr>
          <p:spPr>
            <a:xfrm rot="1951553">
              <a:off x="2466650" y="699550"/>
              <a:ext cx="5432709" cy="3273316"/>
            </a:xfrm>
            <a:custGeom>
              <a:avLst/>
              <a:gdLst>
                <a:gd name="connsiteX0" fmla="*/ 0 w 5340096"/>
                <a:gd name="connsiteY0" fmla="*/ 2535936 h 3636866"/>
                <a:gd name="connsiteX1" fmla="*/ 914400 w 5340096"/>
                <a:gd name="connsiteY1" fmla="*/ 3267456 h 3636866"/>
                <a:gd name="connsiteX2" fmla="*/ 2377440 w 5340096"/>
                <a:gd name="connsiteY2" fmla="*/ 3633216 h 3636866"/>
                <a:gd name="connsiteX3" fmla="*/ 3925824 w 5340096"/>
                <a:gd name="connsiteY3" fmla="*/ 3060192 h 3636866"/>
                <a:gd name="connsiteX4" fmla="*/ 5340096 w 5340096"/>
                <a:gd name="connsiteY4" fmla="*/ 0 h 3636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0096" h="3636866">
                  <a:moveTo>
                    <a:pt x="0" y="2535936"/>
                  </a:moveTo>
                  <a:cubicBezTo>
                    <a:pt x="259080" y="2810256"/>
                    <a:pt x="518160" y="3084576"/>
                    <a:pt x="914400" y="3267456"/>
                  </a:cubicBezTo>
                  <a:cubicBezTo>
                    <a:pt x="1310640" y="3450336"/>
                    <a:pt x="1875536" y="3667760"/>
                    <a:pt x="2377440" y="3633216"/>
                  </a:cubicBezTo>
                  <a:cubicBezTo>
                    <a:pt x="2879344" y="3598672"/>
                    <a:pt x="3432048" y="3665728"/>
                    <a:pt x="3925824" y="3060192"/>
                  </a:cubicBezTo>
                  <a:cubicBezTo>
                    <a:pt x="4419600" y="2454656"/>
                    <a:pt x="4879848" y="1227328"/>
                    <a:pt x="5340096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>
                  <a:off x="3668813" y="3097824"/>
                  <a:ext cx="52976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8813" y="3097824"/>
                  <a:ext cx="529760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29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/>
            <p:cNvSpPr/>
            <p:nvPr/>
          </p:nvSpPr>
          <p:spPr>
            <a:xfrm>
              <a:off x="4505347" y="3758525"/>
              <a:ext cx="135175" cy="150081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dirty="0">
                <a:solidFill>
                  <a:schemeClr val="accent1"/>
                </a:solidFill>
              </a:endParaRPr>
            </a:p>
          </p:txBody>
        </p:sp>
        <p:sp>
          <p:nvSpPr>
            <p:cNvPr id="51" name="Right Bracket 50"/>
            <p:cNvSpPr/>
            <p:nvPr/>
          </p:nvSpPr>
          <p:spPr>
            <a:xfrm rot="5400000">
              <a:off x="5209948" y="4788054"/>
              <a:ext cx="338299" cy="1714318"/>
            </a:xfrm>
            <a:prstGeom prst="rightBracket">
              <a:avLst>
                <a:gd name="adj" fmla="val 0"/>
              </a:avLst>
            </a:prstGeom>
            <a:ln w="38100">
              <a:solidFill>
                <a:schemeClr val="tx2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4521939" y="5766291"/>
                  <a:ext cx="174098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/>
                          </a:rPr>
                          <m:t>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5"/>
                            </a:solidFill>
                            <a:latin typeface="Cambria Math"/>
                          </a:rPr>
                          <m:t>‖</m:t>
                        </m:r>
                      </m:oMath>
                    </m:oMathPara>
                  </a14:m>
                  <a:endParaRPr lang="en-US" sz="2400" dirty="0" err="1">
                    <a:solidFill>
                      <a:schemeClr val="accent5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1939" y="5766291"/>
                  <a:ext cx="1740989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3200" r="-12400" b="-12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3886711" y="3966350"/>
                  <a:ext cx="110741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6711" y="3966350"/>
                  <a:ext cx="1107419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r="-1105" b="-1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6" name="Content Placeholder 3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29" y="299013"/>
            <a:ext cx="1202211" cy="115496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86925" y="3502068"/>
            <a:ext cx="1248104" cy="1248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690737" y="6196199"/>
                <a:ext cx="9744719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Cost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</a:rPr>
                      <m:t>𝛽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</a:rPr>
                      <m:t>𝛽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…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737" y="6196199"/>
                <a:ext cx="9744719" cy="578685"/>
              </a:xfrm>
              <a:prstGeom prst="rect">
                <a:avLst/>
              </a:prstGeom>
              <a:blipFill rotWithShape="0">
                <a:blip r:embed="rId18"/>
                <a:stretch>
                  <a:fillRect l="-1251" t="-4211" b="-2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690737" y="6196199"/>
                <a:ext cx="5765809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Cost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</a:rPr>
                      <m:t>𝛽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737" y="6196199"/>
                <a:ext cx="5765809" cy="578685"/>
              </a:xfrm>
              <a:prstGeom prst="rect">
                <a:avLst/>
              </a:prstGeom>
              <a:blipFill rotWithShape="0">
                <a:blip r:embed="rId14"/>
                <a:stretch>
                  <a:fillRect l="-2114" t="-4211" b="-2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/>
          <p:cNvGrpSpPr/>
          <p:nvPr/>
        </p:nvGrpSpPr>
        <p:grpSpPr>
          <a:xfrm>
            <a:off x="3120686" y="1166416"/>
            <a:ext cx="6782384" cy="2995926"/>
            <a:chOff x="3066886" y="1206568"/>
            <a:chExt cx="5815584" cy="2995926"/>
          </a:xfrm>
        </p:grpSpPr>
        <p:sp>
          <p:nvSpPr>
            <p:cNvPr id="60" name="Freeform 59"/>
            <p:cNvSpPr/>
            <p:nvPr/>
          </p:nvSpPr>
          <p:spPr>
            <a:xfrm>
              <a:off x="3066886" y="1227543"/>
              <a:ext cx="5815584" cy="2974951"/>
            </a:xfrm>
            <a:custGeom>
              <a:avLst/>
              <a:gdLst>
                <a:gd name="connsiteX0" fmla="*/ 0 w 5815584"/>
                <a:gd name="connsiteY0" fmla="*/ 0 h 2974951"/>
                <a:gd name="connsiteX1" fmla="*/ 1548384 w 5815584"/>
                <a:gd name="connsiteY1" fmla="*/ 2974848 h 2974951"/>
                <a:gd name="connsiteX2" fmla="*/ 5815584 w 5815584"/>
                <a:gd name="connsiteY2" fmla="*/ 85344 h 297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5584" h="2974951">
                  <a:moveTo>
                    <a:pt x="0" y="0"/>
                  </a:moveTo>
                  <a:cubicBezTo>
                    <a:pt x="289560" y="1480312"/>
                    <a:pt x="579120" y="2960624"/>
                    <a:pt x="1548384" y="2974848"/>
                  </a:cubicBezTo>
                  <a:cubicBezTo>
                    <a:pt x="2517648" y="2989072"/>
                    <a:pt x="4166616" y="1537208"/>
                    <a:pt x="5815584" y="85344"/>
                  </a:cubicBezTo>
                </a:path>
              </a:pathLst>
            </a:custGeom>
            <a:noFill/>
            <a:ln w="38100">
              <a:solidFill>
                <a:schemeClr val="accent1">
                  <a:lumMod val="50000"/>
                </a:schemeClr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3089716" y="1206568"/>
                  <a:ext cx="454245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9716" y="1206568"/>
                  <a:ext cx="454245" cy="461665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3947" r="-36782" b="-263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 61"/>
          <p:cNvGrpSpPr/>
          <p:nvPr/>
        </p:nvGrpSpPr>
        <p:grpSpPr>
          <a:xfrm>
            <a:off x="4935165" y="3330692"/>
            <a:ext cx="1505990" cy="751745"/>
            <a:chOff x="6911227" y="3316731"/>
            <a:chExt cx="1505990" cy="751745"/>
          </a:xfrm>
        </p:grpSpPr>
        <p:sp>
          <p:nvSpPr>
            <p:cNvPr id="63" name="TextBox 62"/>
            <p:cNvSpPr txBox="1"/>
            <p:nvPr/>
          </p:nvSpPr>
          <p:spPr>
            <a:xfrm>
              <a:off x="6911227" y="3316731"/>
              <a:ext cx="15059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Prediction error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7190805" y="3855364"/>
              <a:ext cx="1565" cy="213112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755" y="3384668"/>
            <a:ext cx="1103376" cy="13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8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28234</TotalTime>
  <Words>2211</Words>
  <Application>Microsoft Macintosh PowerPoint</Application>
  <PresentationFormat>Widescreen</PresentationFormat>
  <Paragraphs>580</Paragraphs>
  <Slides>62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Calibri</vt:lpstr>
      <vt:lpstr>Calibri Light</vt:lpstr>
      <vt:lpstr>Cambria Math</vt:lpstr>
      <vt:lpstr>宋体</vt:lpstr>
      <vt:lpstr>Arial</vt:lpstr>
      <vt:lpstr>Office Theme</vt:lpstr>
      <vt:lpstr>Using Predictions in Online Optimization: Looking Forward with an Eye on the Past</vt:lpstr>
      <vt:lpstr>Predictions are crucial for decision making</vt:lpstr>
      <vt:lpstr>Predictions are crucial for decision making</vt:lpstr>
      <vt:lpstr>We know how to make predictions</vt:lpstr>
      <vt:lpstr>We know how to make predictions</vt:lpstr>
      <vt:lpstr>This paper: Online algorithm design with predictions in mind</vt:lpstr>
      <vt:lpstr>PowerPoint Presentation</vt:lpstr>
      <vt:lpstr>PowerPoint Presentation</vt:lpstr>
      <vt:lpstr>PowerPoint Presentation</vt:lpstr>
      <vt:lpstr>Online convex optimization using predictions</vt:lpstr>
      <vt:lpstr>Prediction noise model</vt:lpstr>
      <vt:lpstr>Prediction noise model</vt:lpstr>
      <vt:lpstr>Prediction noise model</vt:lpstr>
      <vt:lpstr>Prediction noise model</vt:lpstr>
      <vt:lpstr>Lots of applications …</vt:lpstr>
      <vt:lpstr>Lots of applications …</vt:lpstr>
      <vt:lpstr>Lots of applications …</vt:lpstr>
      <vt:lpstr>Lots of applications …</vt:lpstr>
      <vt:lpstr>Lots of applications… lots of algorithms</vt:lpstr>
      <vt:lpstr>Lots of applications… lots of algorithms</vt:lpstr>
      <vt:lpstr>Lots of applications… lots of algorithms</vt:lpstr>
      <vt:lpstr>Lots of applications… lots of algorithms</vt:lpstr>
      <vt:lpstr>Averaging Fixed Horizon Control</vt:lpstr>
      <vt:lpstr>Averaging Fixed Horizon Control</vt:lpstr>
      <vt:lpstr>Averaging Fixed Horizon Control</vt:lpstr>
      <vt:lpstr>Algorithms Using Noisy Prediction</vt:lpstr>
      <vt:lpstr>AFHC and RHC have vastly different behavior</vt:lpstr>
      <vt:lpstr>This paper: Online algorithm design with predictions in mind</vt:lpstr>
      <vt:lpstr>Three key design choices</vt:lpstr>
      <vt:lpstr>Three key design choices</vt:lpstr>
      <vt:lpstr>Three key design choices</vt:lpstr>
      <vt:lpstr>Three key design choices</vt:lpstr>
      <vt:lpstr>Committed Horizon Control</vt:lpstr>
      <vt:lpstr>Committed Horizon Control</vt:lpstr>
      <vt:lpstr>Committed Horizon Control</vt:lpstr>
      <vt:lpstr>Committed Horizon Control</vt:lpstr>
      <vt:lpstr>Committed Horizon Control</vt:lpstr>
      <vt:lpstr>Committed Horizon Control</vt:lpstr>
      <vt:lpstr>Committed Horizon Control</vt:lpstr>
      <vt:lpstr>Main Result</vt:lpstr>
      <vt:lpstr>Main Result</vt:lpstr>
      <vt:lpstr>Main Result</vt:lpstr>
      <vt:lpstr>Main Result</vt:lpstr>
      <vt:lpstr>Main Result</vt:lpstr>
      <vt:lpstr>Main Result</vt:lpstr>
      <vt:lpstr>Main Result</vt:lpstr>
      <vt:lpstr>Main Result</vt:lpstr>
      <vt:lpstr>Main Result</vt:lpstr>
      <vt:lpstr>Main Result</vt:lpstr>
      <vt:lpstr>Main Result</vt:lpstr>
      <vt:lpstr>Main Result</vt:lpstr>
      <vt:lpstr>PowerPoint Presentation</vt:lpstr>
      <vt:lpstr>PowerPoint Presentation</vt:lpstr>
      <vt:lpstr>PowerPoint Presentation</vt:lpstr>
      <vt:lpstr>PowerPoint Presentation</vt:lpstr>
      <vt:lpstr>Optimal commitment level depends on prediction noise structure</vt:lpstr>
      <vt:lpstr>More detail: long-range correlated noise</vt:lpstr>
      <vt:lpstr>More detail: short-range correlated noise</vt:lpstr>
      <vt:lpstr>More detail: exponentially decaying noise</vt:lpstr>
      <vt:lpstr>Main Result</vt:lpstr>
      <vt:lpstr>Main Result</vt:lpstr>
      <vt:lpstr>Conclusion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Prediction in Online Optimization</dc:title>
  <dc:creator>niangjun chen</dc:creator>
  <cp:lastModifiedBy>niangjun chen</cp:lastModifiedBy>
  <cp:revision>361</cp:revision>
  <cp:lastPrinted>2016-09-26T21:06:03Z</cp:lastPrinted>
  <dcterms:created xsi:type="dcterms:W3CDTF">2016-05-12T17:38:25Z</dcterms:created>
  <dcterms:modified xsi:type="dcterms:W3CDTF">2016-09-26T21:28:44Z</dcterms:modified>
</cp:coreProperties>
</file>